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28"/>
  </p:notesMasterIdLst>
  <p:handoutMasterIdLst>
    <p:handoutMasterId r:id="rId29"/>
  </p:handoutMasterIdLst>
  <p:sldIdLst>
    <p:sldId id="1862" r:id="rId6"/>
    <p:sldId id="1860" r:id="rId7"/>
    <p:sldId id="260" r:id="rId8"/>
    <p:sldId id="1869" r:id="rId9"/>
    <p:sldId id="266" r:id="rId10"/>
    <p:sldId id="1870" r:id="rId11"/>
    <p:sldId id="1871" r:id="rId12"/>
    <p:sldId id="269" r:id="rId13"/>
    <p:sldId id="1829" r:id="rId14"/>
    <p:sldId id="1872" r:id="rId15"/>
    <p:sldId id="1873" r:id="rId16"/>
    <p:sldId id="1874" r:id="rId17"/>
    <p:sldId id="1875" r:id="rId18"/>
    <p:sldId id="1876" r:id="rId19"/>
    <p:sldId id="1877" r:id="rId20"/>
    <p:sldId id="1878" r:id="rId21"/>
    <p:sldId id="1879" r:id="rId22"/>
    <p:sldId id="1880" r:id="rId23"/>
    <p:sldId id="1881" r:id="rId24"/>
    <p:sldId id="1882" r:id="rId25"/>
    <p:sldId id="1856" r:id="rId26"/>
    <p:sldId id="1532" r:id="rId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ection>
        <p14:section name="Dark template" id="{888AB95E-1B7E-4E95-8F39-C5D0E8372BC2}">
          <p14:sldIdLst>
            <p14:sldId id="1862"/>
            <p14:sldId id="1860"/>
            <p14:sldId id="260"/>
            <p14:sldId id="1869"/>
            <p14:sldId id="266"/>
            <p14:sldId id="1870"/>
            <p14:sldId id="1871"/>
            <p14:sldId id="269"/>
            <p14:sldId id="1829"/>
            <p14:sldId id="1872"/>
            <p14:sldId id="1873"/>
            <p14:sldId id="1874"/>
            <p14:sldId id="1875"/>
            <p14:sldId id="1876"/>
            <p14:sldId id="1877"/>
            <p14:sldId id="1878"/>
            <p14:sldId id="1879"/>
            <p14:sldId id="1880"/>
            <p14:sldId id="1881"/>
            <p14:sldId id="1882"/>
            <p14:sldId id="1856"/>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02CF8A-27FE-40B0-9C89-8E2AC1D54279}" v="144" dt="2024-02-22T22:39:08.200"/>
    <p1510:client id="{B87D6A49-7916-4255-8330-738FB9BF3A58}" v="2507" dt="2024-02-23T21:50:06.478"/>
    <p1510:client id="{C9B6A871-AE8F-4DFB-BDA8-0C7CC85BB20D}" v="35" dt="2024-02-23T22:15:18.299"/>
    <p1510:client id="{DEC5B214-3616-4949-85F9-367980DF1705}" v="6" dt="2024-02-23T21:56:15.011"/>
    <p1510:client id="{F143DCA1-8E06-4BD1-8749-EC0A5FB2960B}" v="1153" dt="2024-02-23T20:19:08.2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2/23/2024 2:01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2/23/2024 2:01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2/23/2024 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896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2/23/2024 2:01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2/23/2024 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854673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2/23/2024 2:01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344403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2/23/2024 2:01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198714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2/23/2024 2:01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384333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2/23/2024 2:01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082025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2/23/2024 2:01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33895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2/23/2024 2:01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940935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2/23/2024 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4521630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0.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8014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dirty="0">
                <a:cs typeface="Segoe UI"/>
              </a:rPr>
              <a:t>Challenges of </a:t>
            </a:r>
            <a:r>
              <a:rPr lang="en-US">
                <a:cs typeface="Segoe UI"/>
              </a:rPr>
              <a:t>Computer</a:t>
            </a:r>
            <a:r>
              <a:rPr lang="en-US" dirty="0">
                <a:cs typeface="Segoe UI"/>
              </a:rPr>
              <a:t> Vision</a:t>
            </a:r>
          </a:p>
        </p:txBody>
      </p:sp>
      <p:sp>
        <p:nvSpPr>
          <p:cNvPr id="3" name="Text Placeholder 2"/>
          <p:cNvSpPr>
            <a:spLocks noGrp="1"/>
          </p:cNvSpPr>
          <p:nvPr>
            <p:ph type="body" sz="quarter" idx="10"/>
          </p:nvPr>
        </p:nvSpPr>
        <p:spPr>
          <a:xfrm>
            <a:off x="590868" y="1344555"/>
            <a:ext cx="11018520" cy="1465016"/>
          </a:xfrm>
        </p:spPr>
        <p:txBody>
          <a:bodyPr vert="horz" wrap="square" lIns="0" tIns="0" rIns="0" bIns="0" rtlCol="0" anchor="t">
            <a:spAutoFit/>
          </a:bodyPr>
          <a:lstStyle/>
          <a:p>
            <a:r>
              <a:rPr lang="en-US" b="1">
                <a:latin typeface="Segoe UI Semilight"/>
                <a:cs typeface="Segoe UI Semilight"/>
              </a:rPr>
              <a:t>2. Zooming:</a:t>
            </a:r>
            <a:r>
              <a:rPr lang="en-US">
                <a:latin typeface="Segoe UI Semilight"/>
                <a:cs typeface="Segoe UI Semilight"/>
              </a:rPr>
              <a:t> There can be issues with camera sensors in low or bad</a:t>
            </a:r>
            <a:endParaRPr lang="en-US"/>
          </a:p>
          <a:p>
            <a:r>
              <a:rPr lang="en-US">
                <a:latin typeface="Segoe UI Semilight"/>
                <a:cs typeface="Segoe UI Semilight"/>
              </a:rPr>
              <a:t>light conditions. The images can get noisy or pixelated when</a:t>
            </a:r>
            <a:endParaRPr lang="en-US"/>
          </a:p>
          <a:p>
            <a:r>
              <a:rPr lang="en-US">
                <a:latin typeface="Segoe UI Semilight"/>
                <a:cs typeface="Segoe UI Semilight"/>
              </a:rPr>
              <a:t>zooming in.</a:t>
            </a:r>
            <a:endParaRPr lang="en-US"/>
          </a:p>
        </p:txBody>
      </p:sp>
      <p:pic>
        <p:nvPicPr>
          <p:cNvPr id="5" name="Picture 4" descr="A close-up of a person&amp;#39;s face&#10;&#10;Description automatically generated">
            <a:extLst>
              <a:ext uri="{FF2B5EF4-FFF2-40B4-BE49-F238E27FC236}">
                <a16:creationId xmlns:a16="http://schemas.microsoft.com/office/drawing/2014/main" id="{DC85E4C0-F43A-8B84-9303-B544495B1CC2}"/>
              </a:ext>
            </a:extLst>
          </p:cNvPr>
          <p:cNvPicPr>
            <a:picLocks noChangeAspect="1"/>
          </p:cNvPicPr>
          <p:nvPr/>
        </p:nvPicPr>
        <p:blipFill>
          <a:blip r:embed="rId3"/>
          <a:stretch>
            <a:fillRect/>
          </a:stretch>
        </p:blipFill>
        <p:spPr>
          <a:xfrm>
            <a:off x="1638496" y="3432327"/>
            <a:ext cx="8810625" cy="2790825"/>
          </a:xfrm>
          <a:prstGeom prst="rect">
            <a:avLst/>
          </a:prstGeom>
        </p:spPr>
      </p:pic>
    </p:spTree>
    <p:extLst>
      <p:ext uri="{BB962C8B-B14F-4D97-AF65-F5344CB8AC3E}">
        <p14:creationId xmlns:p14="http://schemas.microsoft.com/office/powerpoint/2010/main" val="178396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dirty="0">
                <a:cs typeface="Segoe UI"/>
              </a:rPr>
              <a:t>Challenges of </a:t>
            </a:r>
            <a:r>
              <a:rPr lang="en-US">
                <a:cs typeface="Segoe UI"/>
              </a:rPr>
              <a:t>Computer</a:t>
            </a:r>
            <a:r>
              <a:rPr lang="en-US" dirty="0">
                <a:cs typeface="Segoe UI"/>
              </a:rPr>
              <a:t> Vision</a:t>
            </a:r>
          </a:p>
        </p:txBody>
      </p:sp>
      <p:sp>
        <p:nvSpPr>
          <p:cNvPr id="3" name="Text Placeholder 2"/>
          <p:cNvSpPr>
            <a:spLocks noGrp="1"/>
          </p:cNvSpPr>
          <p:nvPr>
            <p:ph type="body" sz="quarter" idx="10"/>
          </p:nvPr>
        </p:nvSpPr>
        <p:spPr>
          <a:xfrm>
            <a:off x="590868" y="1344555"/>
            <a:ext cx="11018520" cy="1465016"/>
          </a:xfrm>
        </p:spPr>
        <p:txBody>
          <a:bodyPr vert="horz" wrap="square" lIns="0" tIns="0" rIns="0" bIns="0" rtlCol="0" anchor="t">
            <a:spAutoFit/>
          </a:bodyPr>
          <a:lstStyle/>
          <a:p>
            <a:r>
              <a:rPr lang="en-US" b="1">
                <a:latin typeface="Segoe UI Semilight"/>
                <a:cs typeface="Segoe UI Semilight"/>
              </a:rPr>
              <a:t>3. Different angles:</a:t>
            </a:r>
            <a:r>
              <a:rPr lang="en-US">
                <a:latin typeface="Segoe UI Semilight"/>
                <a:cs typeface="Segoe UI Semilight"/>
              </a:rPr>
              <a:t> The same object can look different from different</a:t>
            </a:r>
            <a:endParaRPr lang="en-US"/>
          </a:p>
          <a:p>
            <a:r>
              <a:rPr lang="en-US">
                <a:latin typeface="Segoe UI Semilight"/>
                <a:cs typeface="Segoe UI Semilight"/>
              </a:rPr>
              <a:t>angles. For example, the figure shows the Eiffel Tower from different</a:t>
            </a:r>
            <a:endParaRPr lang="en-US"/>
          </a:p>
          <a:p>
            <a:r>
              <a:rPr lang="en-US">
                <a:latin typeface="Segoe UI Semilight"/>
                <a:cs typeface="Segoe UI Semilight"/>
              </a:rPr>
              <a:t>angles.</a:t>
            </a:r>
            <a:endParaRPr lang="en-US"/>
          </a:p>
        </p:txBody>
      </p:sp>
      <p:pic>
        <p:nvPicPr>
          <p:cNvPr id="4" name="Picture 3">
            <a:extLst>
              <a:ext uri="{FF2B5EF4-FFF2-40B4-BE49-F238E27FC236}">
                <a16:creationId xmlns:a16="http://schemas.microsoft.com/office/drawing/2014/main" id="{9C4FA194-3E00-3DFA-5BC4-5BF857667F55}"/>
              </a:ext>
            </a:extLst>
          </p:cNvPr>
          <p:cNvPicPr>
            <a:picLocks noChangeAspect="1"/>
          </p:cNvPicPr>
          <p:nvPr/>
        </p:nvPicPr>
        <p:blipFill>
          <a:blip r:embed="rId3"/>
          <a:stretch>
            <a:fillRect/>
          </a:stretch>
        </p:blipFill>
        <p:spPr>
          <a:xfrm>
            <a:off x="2809875" y="2805699"/>
            <a:ext cx="6572250" cy="3699615"/>
          </a:xfrm>
          <a:prstGeom prst="rect">
            <a:avLst/>
          </a:prstGeom>
        </p:spPr>
      </p:pic>
    </p:spTree>
    <p:extLst>
      <p:ext uri="{BB962C8B-B14F-4D97-AF65-F5344CB8AC3E}">
        <p14:creationId xmlns:p14="http://schemas.microsoft.com/office/powerpoint/2010/main" val="343662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dirty="0">
                <a:cs typeface="Segoe UI"/>
              </a:rPr>
              <a:t>Challenges of </a:t>
            </a:r>
            <a:r>
              <a:rPr lang="en-US">
                <a:cs typeface="Segoe UI"/>
              </a:rPr>
              <a:t>Computer</a:t>
            </a:r>
            <a:r>
              <a:rPr lang="en-US" dirty="0">
                <a:cs typeface="Segoe UI"/>
              </a:rPr>
              <a:t> Vision</a:t>
            </a:r>
          </a:p>
        </p:txBody>
      </p:sp>
      <p:sp>
        <p:nvSpPr>
          <p:cNvPr id="3" name="Text Placeholder 2"/>
          <p:cNvSpPr>
            <a:spLocks noGrp="1"/>
          </p:cNvSpPr>
          <p:nvPr>
            <p:ph type="body" sz="quarter" idx="10"/>
          </p:nvPr>
        </p:nvSpPr>
        <p:spPr>
          <a:xfrm>
            <a:off x="590868" y="1344555"/>
            <a:ext cx="11018520" cy="1465016"/>
          </a:xfrm>
        </p:spPr>
        <p:txBody>
          <a:bodyPr vert="horz" wrap="square" lIns="0" tIns="0" rIns="0" bIns="0" rtlCol="0" anchor="t">
            <a:spAutoFit/>
          </a:bodyPr>
          <a:lstStyle/>
          <a:p>
            <a:r>
              <a:rPr lang="en-US" b="1">
                <a:latin typeface="Segoe UI Semilight"/>
                <a:cs typeface="Segoe UI Semilight"/>
              </a:rPr>
              <a:t>4. In motion:</a:t>
            </a:r>
            <a:r>
              <a:rPr lang="en-US">
                <a:latin typeface="Segoe UI Semilight"/>
                <a:cs typeface="Segoe UI Semilight"/>
              </a:rPr>
              <a:t> An object in motion can look different during the</a:t>
            </a:r>
            <a:endParaRPr lang="en-US"/>
          </a:p>
          <a:p>
            <a:r>
              <a:rPr lang="en-US">
                <a:latin typeface="Segoe UI Semilight"/>
                <a:cs typeface="Segoe UI Semilight"/>
              </a:rPr>
              <a:t>movement. For example, the figure shows different images of a</a:t>
            </a:r>
            <a:endParaRPr lang="en-US"/>
          </a:p>
          <a:p>
            <a:r>
              <a:rPr lang="en-US">
                <a:latin typeface="Segoe UI Semilight"/>
                <a:cs typeface="Segoe UI Semilight"/>
              </a:rPr>
              <a:t>cheetah running.</a:t>
            </a:r>
            <a:endParaRPr lang="en-US"/>
          </a:p>
        </p:txBody>
      </p:sp>
      <p:pic>
        <p:nvPicPr>
          <p:cNvPr id="5" name="Picture 4" descr="A collage of cheetahs running&#10;&#10;Description automatically generated">
            <a:extLst>
              <a:ext uri="{FF2B5EF4-FFF2-40B4-BE49-F238E27FC236}">
                <a16:creationId xmlns:a16="http://schemas.microsoft.com/office/drawing/2014/main" id="{8601A882-461B-11AE-171A-002A7CBA029C}"/>
              </a:ext>
            </a:extLst>
          </p:cNvPr>
          <p:cNvPicPr>
            <a:picLocks noChangeAspect="1"/>
          </p:cNvPicPr>
          <p:nvPr/>
        </p:nvPicPr>
        <p:blipFill>
          <a:blip r:embed="rId3"/>
          <a:stretch>
            <a:fillRect/>
          </a:stretch>
        </p:blipFill>
        <p:spPr>
          <a:xfrm>
            <a:off x="2932069" y="2950270"/>
            <a:ext cx="6181725" cy="3754939"/>
          </a:xfrm>
          <a:prstGeom prst="rect">
            <a:avLst/>
          </a:prstGeom>
        </p:spPr>
      </p:pic>
    </p:spTree>
    <p:extLst>
      <p:ext uri="{BB962C8B-B14F-4D97-AF65-F5344CB8AC3E}">
        <p14:creationId xmlns:p14="http://schemas.microsoft.com/office/powerpoint/2010/main" val="120963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dirty="0">
                <a:cs typeface="Segoe UI"/>
              </a:rPr>
              <a:t>Challenges of </a:t>
            </a:r>
            <a:r>
              <a:rPr lang="en-US">
                <a:cs typeface="Segoe UI"/>
              </a:rPr>
              <a:t>Computer</a:t>
            </a:r>
            <a:r>
              <a:rPr lang="en-US" dirty="0">
                <a:cs typeface="Segoe UI"/>
              </a:rPr>
              <a:t> Vision</a:t>
            </a:r>
          </a:p>
        </p:txBody>
      </p:sp>
      <p:sp>
        <p:nvSpPr>
          <p:cNvPr id="3" name="Text Placeholder 2"/>
          <p:cNvSpPr>
            <a:spLocks noGrp="1"/>
          </p:cNvSpPr>
          <p:nvPr>
            <p:ph type="body" sz="quarter" idx="10"/>
          </p:nvPr>
        </p:nvSpPr>
        <p:spPr>
          <a:xfrm>
            <a:off x="590868" y="1344555"/>
            <a:ext cx="11018520" cy="947952"/>
          </a:xfrm>
        </p:spPr>
        <p:txBody>
          <a:bodyPr vert="horz" wrap="square" lIns="0" tIns="0" rIns="0" bIns="0" rtlCol="0" anchor="t">
            <a:spAutoFit/>
          </a:bodyPr>
          <a:lstStyle/>
          <a:p>
            <a:r>
              <a:rPr lang="en-US" b="1">
                <a:latin typeface="Segoe UI Semilight"/>
                <a:cs typeface="Segoe UI Semilight"/>
              </a:rPr>
              <a:t>5. Background clutter:</a:t>
            </a:r>
            <a:r>
              <a:rPr lang="en-US">
                <a:latin typeface="Segoe UI Semilight"/>
                <a:cs typeface="Segoe UI Semilight"/>
              </a:rPr>
              <a:t> There can be background clutter that can</a:t>
            </a:r>
            <a:endParaRPr lang="en-US"/>
          </a:p>
          <a:p>
            <a:r>
              <a:rPr lang="en-US">
                <a:latin typeface="Segoe UI Semilight"/>
                <a:cs typeface="Segoe UI Semilight"/>
              </a:rPr>
              <a:t>make identifying the object of focus difficult.</a:t>
            </a:r>
            <a:endParaRPr lang="en-US"/>
          </a:p>
        </p:txBody>
      </p:sp>
      <p:pic>
        <p:nvPicPr>
          <p:cNvPr id="4" name="Picture 3" descr="A dog sitting on a couch&#10;&#10;Description automatically generated">
            <a:extLst>
              <a:ext uri="{FF2B5EF4-FFF2-40B4-BE49-F238E27FC236}">
                <a16:creationId xmlns:a16="http://schemas.microsoft.com/office/drawing/2014/main" id="{4C79D330-19C2-6F47-B99C-E1EB7766867B}"/>
              </a:ext>
            </a:extLst>
          </p:cNvPr>
          <p:cNvPicPr>
            <a:picLocks noChangeAspect="1"/>
          </p:cNvPicPr>
          <p:nvPr/>
        </p:nvPicPr>
        <p:blipFill>
          <a:blip r:embed="rId3"/>
          <a:stretch>
            <a:fillRect/>
          </a:stretch>
        </p:blipFill>
        <p:spPr>
          <a:xfrm>
            <a:off x="3303596" y="2297718"/>
            <a:ext cx="5572125" cy="4314825"/>
          </a:xfrm>
          <a:prstGeom prst="rect">
            <a:avLst/>
          </a:prstGeom>
        </p:spPr>
      </p:pic>
    </p:spTree>
    <p:extLst>
      <p:ext uri="{BB962C8B-B14F-4D97-AF65-F5344CB8AC3E}">
        <p14:creationId xmlns:p14="http://schemas.microsoft.com/office/powerpoint/2010/main" val="32361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dirty="0">
                <a:cs typeface="Segoe UI"/>
              </a:rPr>
              <a:t>Challenges of </a:t>
            </a:r>
            <a:r>
              <a:rPr lang="en-US">
                <a:cs typeface="Segoe UI"/>
              </a:rPr>
              <a:t>Computer</a:t>
            </a:r>
            <a:r>
              <a:rPr lang="en-US" dirty="0">
                <a:cs typeface="Segoe UI"/>
              </a:rPr>
              <a:t> Vision</a:t>
            </a:r>
          </a:p>
        </p:txBody>
      </p:sp>
      <p:sp>
        <p:nvSpPr>
          <p:cNvPr id="3" name="Text Placeholder 2"/>
          <p:cNvSpPr>
            <a:spLocks noGrp="1"/>
          </p:cNvSpPr>
          <p:nvPr>
            <p:ph type="body" sz="quarter" idx="10"/>
          </p:nvPr>
        </p:nvSpPr>
        <p:spPr>
          <a:xfrm>
            <a:off x="590868" y="1344555"/>
            <a:ext cx="11018520" cy="947952"/>
          </a:xfrm>
        </p:spPr>
        <p:txBody>
          <a:bodyPr vert="horz" wrap="square" lIns="0" tIns="0" rIns="0" bIns="0" rtlCol="0" anchor="t">
            <a:spAutoFit/>
          </a:bodyPr>
          <a:lstStyle/>
          <a:p>
            <a:r>
              <a:rPr lang="en-US" b="1">
                <a:latin typeface="Segoe UI Semilight"/>
                <a:cs typeface="Segoe UI Semilight"/>
              </a:rPr>
              <a:t>6. Variations:</a:t>
            </a:r>
            <a:r>
              <a:rPr lang="en-US">
                <a:latin typeface="Segoe UI Semilight"/>
                <a:cs typeface="Segoe UI Semilight"/>
              </a:rPr>
              <a:t> There can be many variations of the same object, such</a:t>
            </a:r>
            <a:endParaRPr lang="en-US"/>
          </a:p>
          <a:p>
            <a:r>
              <a:rPr lang="en-US">
                <a:latin typeface="Segoe UI Semilight"/>
                <a:cs typeface="Segoe UI Semilight"/>
              </a:rPr>
              <a:t>as different kinds of chairs.</a:t>
            </a:r>
            <a:endParaRPr lang="en-US"/>
          </a:p>
        </p:txBody>
      </p:sp>
      <p:pic>
        <p:nvPicPr>
          <p:cNvPr id="5" name="Picture 4">
            <a:extLst>
              <a:ext uri="{FF2B5EF4-FFF2-40B4-BE49-F238E27FC236}">
                <a16:creationId xmlns:a16="http://schemas.microsoft.com/office/drawing/2014/main" id="{3AF1CC24-6696-2FA7-B7CC-AC52D44F07E8}"/>
              </a:ext>
            </a:extLst>
          </p:cNvPr>
          <p:cNvPicPr>
            <a:picLocks noChangeAspect="1"/>
          </p:cNvPicPr>
          <p:nvPr/>
        </p:nvPicPr>
        <p:blipFill>
          <a:blip r:embed="rId3"/>
          <a:stretch>
            <a:fillRect/>
          </a:stretch>
        </p:blipFill>
        <p:spPr>
          <a:xfrm>
            <a:off x="2914650" y="2451121"/>
            <a:ext cx="6362700" cy="4116497"/>
          </a:xfrm>
          <a:prstGeom prst="rect">
            <a:avLst/>
          </a:prstGeom>
        </p:spPr>
      </p:pic>
    </p:spTree>
    <p:extLst>
      <p:ext uri="{BB962C8B-B14F-4D97-AF65-F5344CB8AC3E}">
        <p14:creationId xmlns:p14="http://schemas.microsoft.com/office/powerpoint/2010/main" val="165391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848AA-3798-0F12-303B-0E4C53C1BBF2}"/>
              </a:ext>
            </a:extLst>
          </p:cNvPr>
          <p:cNvSpPr>
            <a:spLocks noGrp="1"/>
          </p:cNvSpPr>
          <p:nvPr>
            <p:ph type="title"/>
          </p:nvPr>
        </p:nvSpPr>
        <p:spPr/>
        <p:txBody>
          <a:bodyPr/>
          <a:lstStyle/>
          <a:p>
            <a:r>
              <a:rPr lang="en-US"/>
              <a:t>Agenda</a:t>
            </a:r>
          </a:p>
        </p:txBody>
      </p:sp>
      <p:sp>
        <p:nvSpPr>
          <p:cNvPr id="10" name="Text Placeholder 2">
            <a:extLst>
              <a:ext uri="{FF2B5EF4-FFF2-40B4-BE49-F238E27FC236}">
                <a16:creationId xmlns:a16="http://schemas.microsoft.com/office/drawing/2014/main" id="{CC94E38A-3DDA-C946-DFA6-F5019C805D46}"/>
              </a:ext>
            </a:extLst>
          </p:cNvPr>
          <p:cNvSpPr txBox="1">
            <a:spLocks/>
          </p:cNvSpPr>
          <p:nvPr/>
        </p:nvSpPr>
        <p:spPr>
          <a:xfrm>
            <a:off x="584200" y="1422631"/>
            <a:ext cx="11018520" cy="301621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Segoe UI Semilight"/>
                <a:cs typeface="Segoe UI Semilight"/>
              </a:rPr>
              <a:t>What’s Computer Vision?</a:t>
            </a:r>
          </a:p>
          <a:p>
            <a:r>
              <a:rPr lang="en-US">
                <a:latin typeface="Segoe UI Semilight"/>
                <a:cs typeface="Segoe UI Semilight"/>
              </a:rPr>
              <a:t>Applications of Computer Vision.</a:t>
            </a:r>
            <a:endParaRPr lang="en-US"/>
          </a:p>
          <a:p>
            <a:r>
              <a:rPr lang="en-US">
                <a:latin typeface="Segoe UI Semilight"/>
                <a:cs typeface="Segoe UI Semilight"/>
              </a:rPr>
              <a:t>Challenges of Computer Vision.</a:t>
            </a:r>
            <a:endParaRPr lang="en-US"/>
          </a:p>
          <a:p>
            <a:endParaRPr lang="en-US">
              <a:latin typeface="Segoe UI Semilight"/>
              <a:cs typeface="Segoe UI Semilight"/>
            </a:endParaRPr>
          </a:p>
          <a:p>
            <a:r>
              <a:rPr lang="en-US">
                <a:latin typeface="Segoe UI Semilight"/>
                <a:cs typeface="Segoe UI Semilight"/>
              </a:rPr>
              <a:t>What's Color Space?</a:t>
            </a:r>
            <a:endParaRPr lang="en-US"/>
          </a:p>
          <a:p>
            <a:r>
              <a:rPr lang="en-US">
                <a:latin typeface="Segoe UI Semilight"/>
                <a:cs typeface="Segoe UI Semilight"/>
              </a:rPr>
              <a:t>Optical character recognition (OCR)</a:t>
            </a:r>
          </a:p>
        </p:txBody>
      </p:sp>
      <p:sp>
        <p:nvSpPr>
          <p:cNvPr id="4" name="!!Data Science Tools">
            <a:extLst>
              <a:ext uri="{FF2B5EF4-FFF2-40B4-BE49-F238E27FC236}">
                <a16:creationId xmlns:a16="http://schemas.microsoft.com/office/drawing/2014/main" id="{5C9CF10C-8AE8-1B04-E5F5-BA82E1480804}"/>
              </a:ext>
            </a:extLst>
          </p:cNvPr>
          <p:cNvSpPr txBox="1">
            <a:spLocks/>
          </p:cNvSpPr>
          <p:nvPr/>
        </p:nvSpPr>
        <p:spPr>
          <a:xfrm>
            <a:off x="584200" y="2928786"/>
            <a:ext cx="1101852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Segoe UI Semilight"/>
                <a:cs typeface="Segoe UI Semilight"/>
              </a:rPr>
              <a:t>What's Image?</a:t>
            </a:r>
            <a:endParaRPr lang="en-US"/>
          </a:p>
        </p:txBody>
      </p:sp>
    </p:spTree>
    <p:extLst>
      <p:ext uri="{BB962C8B-B14F-4D97-AF65-F5344CB8AC3E}">
        <p14:creationId xmlns:p14="http://schemas.microsoft.com/office/powerpoint/2010/main" val="2487791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0">
                                            <p:txEl>
                                              <p:pRg st="0" end="0"/>
                                            </p:txEl>
                                          </p:spTgt>
                                        </p:tgtEl>
                                        <p:attrNameLst>
                                          <p:attrName>style.opacity</p:attrName>
                                        </p:attrNameLst>
                                      </p:cBhvr>
                                      <p:to>
                                        <p:strVal val="0.5"/>
                                      </p:to>
                                    </p:set>
                                    <p:animEffect filter="image" prLst="opacity: 0.5">
                                      <p:cBhvr rctx="IE">
                                        <p:cTn id="7" dur="indefinite"/>
                                        <p:tgtEl>
                                          <p:spTgt spid="10">
                                            <p:txEl>
                                              <p:pRg st="0" end="0"/>
                                            </p:txEl>
                                          </p:spTgt>
                                        </p:tgtEl>
                                      </p:cBhvr>
                                    </p:animEffect>
                                  </p:childTnLst>
                                </p:cTn>
                              </p:par>
                              <p:par>
                                <p:cTn id="8" presetID="9" presetClass="emph" presetSubtype="0" grpId="0" nodeType="withEffect">
                                  <p:stCondLst>
                                    <p:cond delay="0"/>
                                  </p:stCondLst>
                                  <p:childTnLst>
                                    <p:set>
                                      <p:cBhvr>
                                        <p:cTn id="9" dur="indefinite"/>
                                        <p:tgtEl>
                                          <p:spTgt spid="10">
                                            <p:txEl>
                                              <p:pRg st="1" end="1"/>
                                            </p:txEl>
                                          </p:spTgt>
                                        </p:tgtEl>
                                        <p:attrNameLst>
                                          <p:attrName>style.opacity</p:attrName>
                                        </p:attrNameLst>
                                      </p:cBhvr>
                                      <p:to>
                                        <p:strVal val="0.5"/>
                                      </p:to>
                                    </p:set>
                                    <p:animEffect filter="image" prLst="opacity: 0.5">
                                      <p:cBhvr rctx="IE">
                                        <p:cTn id="10" dur="indefinite"/>
                                        <p:tgtEl>
                                          <p:spTgt spid="10">
                                            <p:txEl>
                                              <p:pRg st="1" end="1"/>
                                            </p:txEl>
                                          </p:spTgt>
                                        </p:tgtEl>
                                      </p:cBhvr>
                                    </p:animEffect>
                                  </p:childTnLst>
                                </p:cTn>
                              </p:par>
                              <p:par>
                                <p:cTn id="11" presetID="9" presetClass="emph" presetSubtype="0" grpId="0" nodeType="withEffect">
                                  <p:stCondLst>
                                    <p:cond delay="0"/>
                                  </p:stCondLst>
                                  <p:childTnLst>
                                    <p:set>
                                      <p:cBhvr>
                                        <p:cTn id="12" dur="indefinite"/>
                                        <p:tgtEl>
                                          <p:spTgt spid="10">
                                            <p:txEl>
                                              <p:pRg st="2" end="2"/>
                                            </p:txEl>
                                          </p:spTgt>
                                        </p:tgtEl>
                                        <p:attrNameLst>
                                          <p:attrName>style.opacity</p:attrName>
                                        </p:attrNameLst>
                                      </p:cBhvr>
                                      <p:to>
                                        <p:strVal val="0.5"/>
                                      </p:to>
                                    </p:set>
                                    <p:animEffect filter="image" prLst="opacity: 0.5">
                                      <p:cBhvr rctx="IE">
                                        <p:cTn id="13" dur="indefinite"/>
                                        <p:tgtEl>
                                          <p:spTgt spid="10">
                                            <p:txEl>
                                              <p:pRg st="2" end="2"/>
                                            </p:txEl>
                                          </p:spTgt>
                                        </p:tgtEl>
                                      </p:cBhvr>
                                    </p:animEffect>
                                  </p:childTnLst>
                                </p:cTn>
                              </p:par>
                              <p:par>
                                <p:cTn id="14" presetID="9" presetClass="emph" presetSubtype="0" grpId="0" nodeType="withEffect">
                                  <p:stCondLst>
                                    <p:cond delay="0"/>
                                  </p:stCondLst>
                                  <p:childTnLst>
                                    <p:set>
                                      <p:cBhvr>
                                        <p:cTn id="15" dur="indefinite"/>
                                        <p:tgtEl>
                                          <p:spTgt spid="10">
                                            <p:txEl>
                                              <p:pRg st="4" end="4"/>
                                            </p:txEl>
                                          </p:spTgt>
                                        </p:tgtEl>
                                        <p:attrNameLst>
                                          <p:attrName>style.opacity</p:attrName>
                                        </p:attrNameLst>
                                      </p:cBhvr>
                                      <p:to>
                                        <p:strVal val="0.5"/>
                                      </p:to>
                                    </p:set>
                                    <p:animEffect filter="image" prLst="opacity: 0.5">
                                      <p:cBhvr rctx="IE">
                                        <p:cTn id="16" dur="indefinite"/>
                                        <p:tgtEl>
                                          <p:spTgt spid="10">
                                            <p:txEl>
                                              <p:pRg st="4" end="4"/>
                                            </p:txEl>
                                          </p:spTgt>
                                        </p:tgtEl>
                                      </p:cBhvr>
                                    </p:animEffect>
                                  </p:childTnLst>
                                </p:cTn>
                              </p:par>
                              <p:par>
                                <p:cTn id="17" presetID="9" presetClass="emph" presetSubtype="0" grpId="0" nodeType="withEffect">
                                  <p:stCondLst>
                                    <p:cond delay="0"/>
                                  </p:stCondLst>
                                  <p:childTnLst>
                                    <p:set>
                                      <p:cBhvr>
                                        <p:cTn id="18" dur="indefinite"/>
                                        <p:tgtEl>
                                          <p:spTgt spid="10">
                                            <p:txEl>
                                              <p:pRg st="5" end="5"/>
                                            </p:txEl>
                                          </p:spTgt>
                                        </p:tgtEl>
                                        <p:attrNameLst>
                                          <p:attrName>style.opacity</p:attrName>
                                        </p:attrNameLst>
                                      </p:cBhvr>
                                      <p:to>
                                        <p:strVal val="0.5"/>
                                      </p:to>
                                    </p:set>
                                    <p:animEffect filter="image" prLst="opacity: 0.5">
                                      <p:cBhvr rctx="IE">
                                        <p:cTn id="19" dur="indefinite"/>
                                        <p:tgtEl>
                                          <p:spTgt spid="10">
                                            <p:txEl>
                                              <p:pRg st="5" end="5"/>
                                            </p:txEl>
                                          </p:spTgt>
                                        </p:tgtEl>
                                      </p:cBhvr>
                                    </p:animEffect>
                                  </p:childTnLst>
                                </p:cTn>
                              </p:par>
                              <p:par>
                                <p:cTn id="20" presetID="26" presetClass="emph" presetSubtype="0" fill="hold" nodeType="withEffect">
                                  <p:stCondLst>
                                    <p:cond delay="0"/>
                                  </p:stCondLst>
                                  <p:childTnLst>
                                    <p:animEffect transition="out" filter="fade">
                                      <p:cBhvr>
                                        <p:cTn id="21" dur="500" tmFilter="0, 0; .2, .5; .8, .5; 1, 0"/>
                                        <p:tgtEl>
                                          <p:spTgt spid="4">
                                            <p:txEl>
                                              <p:pRg st="0" end="0"/>
                                            </p:txEl>
                                          </p:spTgt>
                                        </p:tgtEl>
                                      </p:cBhvr>
                                    </p:animEffect>
                                    <p:animScale>
                                      <p:cBhvr>
                                        <p:cTn id="22" dur="250" autoRev="1" fill="hold"/>
                                        <p:tgtEl>
                                          <p:spTgt spid="4">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FF02D-FD88-7DFE-82C8-8CAC0A83BB9B}"/>
              </a:ext>
            </a:extLst>
          </p:cNvPr>
          <p:cNvSpPr>
            <a:spLocks noGrp="1"/>
          </p:cNvSpPr>
          <p:nvPr>
            <p:ph type="title"/>
          </p:nvPr>
        </p:nvSpPr>
        <p:spPr/>
        <p:txBody>
          <a:bodyPr/>
          <a:lstStyle/>
          <a:p>
            <a:r>
              <a:rPr lang="en-US">
                <a:cs typeface="Segoe UI"/>
              </a:rPr>
              <a:t>What's Image?</a:t>
            </a:r>
            <a:endParaRPr lang="en-US"/>
          </a:p>
        </p:txBody>
      </p:sp>
      <p:sp>
        <p:nvSpPr>
          <p:cNvPr id="3" name="Text Placeholder 2">
            <a:extLst>
              <a:ext uri="{FF2B5EF4-FFF2-40B4-BE49-F238E27FC236}">
                <a16:creationId xmlns:a16="http://schemas.microsoft.com/office/drawing/2014/main" id="{F3092059-AAFD-87F8-405E-852ACB351E65}"/>
              </a:ext>
            </a:extLst>
          </p:cNvPr>
          <p:cNvSpPr>
            <a:spLocks noGrp="1"/>
          </p:cNvSpPr>
          <p:nvPr>
            <p:ph type="body" sz="quarter" idx="10"/>
          </p:nvPr>
        </p:nvSpPr>
        <p:spPr>
          <a:xfrm>
            <a:off x="584200" y="1078611"/>
            <a:ext cx="11018520" cy="4881336"/>
          </a:xfrm>
        </p:spPr>
        <p:txBody>
          <a:bodyPr vert="horz" wrap="square" lIns="0" tIns="0" rIns="0" bIns="0" rtlCol="0" anchor="t">
            <a:spAutoFit/>
          </a:bodyPr>
          <a:lstStyle/>
          <a:p>
            <a:r>
              <a:rPr lang="en-US" sz="2600">
                <a:latin typeface="Segoe UI Semilight"/>
                <a:cs typeface="Segoe UI Semilight"/>
              </a:rPr>
              <a:t>It is the core input to computer vision</a:t>
            </a:r>
          </a:p>
          <a:p>
            <a:r>
              <a:rPr lang="en-US" sz="2600">
                <a:latin typeface="Segoe UI Semilight"/>
                <a:cs typeface="Segoe UI Semilight"/>
              </a:rPr>
              <a:t>An image is a two-dimensional matrix with a finite number of rows and columns</a:t>
            </a:r>
          </a:p>
          <a:p>
            <a:r>
              <a:rPr lang="en-US" sz="2600">
                <a:latin typeface="Segoe UI Semilight"/>
                <a:cs typeface="Segoe UI Semilight"/>
              </a:rPr>
              <a:t>The width of an image is represented by the number of columns in the matrix.</a:t>
            </a:r>
          </a:p>
          <a:p>
            <a:r>
              <a:rPr lang="en-US" sz="2600">
                <a:latin typeface="Segoe UI Semilight"/>
                <a:cs typeface="Segoe UI Semilight"/>
              </a:rPr>
              <a:t>The height of the image is represented by the number of rows in the matrix.</a:t>
            </a:r>
          </a:p>
          <a:p>
            <a:r>
              <a:rPr lang="en-US" sz="2600">
                <a:latin typeface="Segoe UI Semilight"/>
                <a:cs typeface="Segoe UI Semilight"/>
              </a:rPr>
              <a:t>An image is composed of multiple pixels, and a pixel is represented by one element in the matrix.</a:t>
            </a:r>
          </a:p>
          <a:p>
            <a:r>
              <a:rPr lang="en-US" sz="2600">
                <a:latin typeface="Segoe UI Semilight"/>
                <a:cs typeface="Segoe UI Semilight"/>
              </a:rPr>
              <a:t>The pixel values can take either a number between 0 and 255 or an RGB representation.</a:t>
            </a:r>
          </a:p>
          <a:p>
            <a:r>
              <a:rPr lang="en-US" sz="2600">
                <a:latin typeface="Segoe UI Semilight"/>
                <a:cs typeface="Segoe UI Semilight"/>
              </a:rPr>
              <a:t>A combination of these values then forms a color.</a:t>
            </a:r>
          </a:p>
        </p:txBody>
      </p:sp>
    </p:spTree>
    <p:extLst>
      <p:ext uri="{BB962C8B-B14F-4D97-AF65-F5344CB8AC3E}">
        <p14:creationId xmlns:p14="http://schemas.microsoft.com/office/powerpoint/2010/main" val="20418569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848AA-3798-0F12-303B-0E4C53C1BBF2}"/>
              </a:ext>
            </a:extLst>
          </p:cNvPr>
          <p:cNvSpPr>
            <a:spLocks noGrp="1"/>
          </p:cNvSpPr>
          <p:nvPr>
            <p:ph type="title"/>
          </p:nvPr>
        </p:nvSpPr>
        <p:spPr/>
        <p:txBody>
          <a:bodyPr/>
          <a:lstStyle/>
          <a:p>
            <a:r>
              <a:rPr lang="en-US"/>
              <a:t>Agenda</a:t>
            </a:r>
          </a:p>
        </p:txBody>
      </p:sp>
      <p:sp>
        <p:nvSpPr>
          <p:cNvPr id="10" name="Text Placeholder 2">
            <a:extLst>
              <a:ext uri="{FF2B5EF4-FFF2-40B4-BE49-F238E27FC236}">
                <a16:creationId xmlns:a16="http://schemas.microsoft.com/office/drawing/2014/main" id="{CC94E38A-3DDA-C946-DFA6-F5019C805D46}"/>
              </a:ext>
            </a:extLst>
          </p:cNvPr>
          <p:cNvSpPr txBox="1">
            <a:spLocks/>
          </p:cNvSpPr>
          <p:nvPr/>
        </p:nvSpPr>
        <p:spPr>
          <a:xfrm>
            <a:off x="584200" y="1422631"/>
            <a:ext cx="11018520" cy="301621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Segoe UI Semilight"/>
                <a:cs typeface="Segoe UI Semilight"/>
              </a:rPr>
              <a:t>What’s Computer Vision?</a:t>
            </a:r>
          </a:p>
          <a:p>
            <a:r>
              <a:rPr lang="en-US">
                <a:latin typeface="Segoe UI Semilight"/>
                <a:cs typeface="Segoe UI Semilight"/>
              </a:rPr>
              <a:t>Applications of Computer Vision.</a:t>
            </a:r>
            <a:endParaRPr lang="en-US"/>
          </a:p>
          <a:p>
            <a:r>
              <a:rPr lang="en-US">
                <a:latin typeface="Segoe UI Semilight"/>
                <a:cs typeface="Segoe UI Semilight"/>
              </a:rPr>
              <a:t>Challenges of Computer Vision.</a:t>
            </a:r>
            <a:endParaRPr lang="en-US"/>
          </a:p>
          <a:p>
            <a:r>
              <a:rPr lang="en-US">
                <a:latin typeface="Segoe UI Semilight"/>
                <a:cs typeface="Segoe UI Semilight"/>
              </a:rPr>
              <a:t>What's Image?</a:t>
            </a:r>
          </a:p>
          <a:p>
            <a:endParaRPr lang="en-US"/>
          </a:p>
          <a:p>
            <a:r>
              <a:rPr lang="en-US">
                <a:latin typeface="Segoe UI Semilight"/>
                <a:cs typeface="Segoe UI Semilight"/>
              </a:rPr>
              <a:t>Optical character recognition (OCR)</a:t>
            </a:r>
          </a:p>
        </p:txBody>
      </p:sp>
      <p:sp>
        <p:nvSpPr>
          <p:cNvPr id="4" name="!!Data Science Tools">
            <a:extLst>
              <a:ext uri="{FF2B5EF4-FFF2-40B4-BE49-F238E27FC236}">
                <a16:creationId xmlns:a16="http://schemas.microsoft.com/office/drawing/2014/main" id="{5C9CF10C-8AE8-1B04-E5F5-BA82E1480804}"/>
              </a:ext>
            </a:extLst>
          </p:cNvPr>
          <p:cNvSpPr txBox="1">
            <a:spLocks/>
          </p:cNvSpPr>
          <p:nvPr/>
        </p:nvSpPr>
        <p:spPr>
          <a:xfrm>
            <a:off x="584200" y="3471581"/>
            <a:ext cx="1101852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Segoe UI Semilight"/>
                <a:cs typeface="Segoe UI Semilight"/>
              </a:rPr>
              <a:t>What's Color Space?</a:t>
            </a:r>
            <a:endParaRPr lang="en-US"/>
          </a:p>
        </p:txBody>
      </p:sp>
    </p:spTree>
    <p:extLst>
      <p:ext uri="{BB962C8B-B14F-4D97-AF65-F5344CB8AC3E}">
        <p14:creationId xmlns:p14="http://schemas.microsoft.com/office/powerpoint/2010/main" val="2185765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0">
                                            <p:txEl>
                                              <p:pRg st="0" end="0"/>
                                            </p:txEl>
                                          </p:spTgt>
                                        </p:tgtEl>
                                        <p:attrNameLst>
                                          <p:attrName>style.opacity</p:attrName>
                                        </p:attrNameLst>
                                      </p:cBhvr>
                                      <p:to>
                                        <p:strVal val="0.5"/>
                                      </p:to>
                                    </p:set>
                                    <p:animEffect filter="image" prLst="opacity: 0.5">
                                      <p:cBhvr rctx="IE">
                                        <p:cTn id="7" dur="indefinite"/>
                                        <p:tgtEl>
                                          <p:spTgt spid="10">
                                            <p:txEl>
                                              <p:pRg st="0" end="0"/>
                                            </p:txEl>
                                          </p:spTgt>
                                        </p:tgtEl>
                                      </p:cBhvr>
                                    </p:animEffect>
                                  </p:childTnLst>
                                </p:cTn>
                              </p:par>
                              <p:par>
                                <p:cTn id="8" presetID="9" presetClass="emph" presetSubtype="0" grpId="0" nodeType="withEffect">
                                  <p:stCondLst>
                                    <p:cond delay="0"/>
                                  </p:stCondLst>
                                  <p:childTnLst>
                                    <p:set>
                                      <p:cBhvr>
                                        <p:cTn id="9" dur="indefinite"/>
                                        <p:tgtEl>
                                          <p:spTgt spid="10">
                                            <p:txEl>
                                              <p:pRg st="1" end="1"/>
                                            </p:txEl>
                                          </p:spTgt>
                                        </p:tgtEl>
                                        <p:attrNameLst>
                                          <p:attrName>style.opacity</p:attrName>
                                        </p:attrNameLst>
                                      </p:cBhvr>
                                      <p:to>
                                        <p:strVal val="0.5"/>
                                      </p:to>
                                    </p:set>
                                    <p:animEffect filter="image" prLst="opacity: 0.5">
                                      <p:cBhvr rctx="IE">
                                        <p:cTn id="10" dur="indefinite"/>
                                        <p:tgtEl>
                                          <p:spTgt spid="10">
                                            <p:txEl>
                                              <p:pRg st="1" end="1"/>
                                            </p:txEl>
                                          </p:spTgt>
                                        </p:tgtEl>
                                      </p:cBhvr>
                                    </p:animEffect>
                                  </p:childTnLst>
                                </p:cTn>
                              </p:par>
                              <p:par>
                                <p:cTn id="11" presetID="9" presetClass="emph" presetSubtype="0" grpId="0" nodeType="withEffect">
                                  <p:stCondLst>
                                    <p:cond delay="0"/>
                                  </p:stCondLst>
                                  <p:childTnLst>
                                    <p:set>
                                      <p:cBhvr>
                                        <p:cTn id="12" dur="indefinite"/>
                                        <p:tgtEl>
                                          <p:spTgt spid="10">
                                            <p:txEl>
                                              <p:pRg st="2" end="2"/>
                                            </p:txEl>
                                          </p:spTgt>
                                        </p:tgtEl>
                                        <p:attrNameLst>
                                          <p:attrName>style.opacity</p:attrName>
                                        </p:attrNameLst>
                                      </p:cBhvr>
                                      <p:to>
                                        <p:strVal val="0.5"/>
                                      </p:to>
                                    </p:set>
                                    <p:animEffect filter="image" prLst="opacity: 0.5">
                                      <p:cBhvr rctx="IE">
                                        <p:cTn id="13" dur="indefinite"/>
                                        <p:tgtEl>
                                          <p:spTgt spid="10">
                                            <p:txEl>
                                              <p:pRg st="2" end="2"/>
                                            </p:txEl>
                                          </p:spTgt>
                                        </p:tgtEl>
                                      </p:cBhvr>
                                    </p:animEffect>
                                  </p:childTnLst>
                                </p:cTn>
                              </p:par>
                              <p:par>
                                <p:cTn id="14" presetID="9" presetClass="emph" presetSubtype="0" grpId="0" nodeType="withEffect">
                                  <p:stCondLst>
                                    <p:cond delay="0"/>
                                  </p:stCondLst>
                                  <p:childTnLst>
                                    <p:set>
                                      <p:cBhvr>
                                        <p:cTn id="15" dur="indefinite"/>
                                        <p:tgtEl>
                                          <p:spTgt spid="10">
                                            <p:txEl>
                                              <p:pRg st="3" end="3"/>
                                            </p:txEl>
                                          </p:spTgt>
                                        </p:tgtEl>
                                        <p:attrNameLst>
                                          <p:attrName>style.opacity</p:attrName>
                                        </p:attrNameLst>
                                      </p:cBhvr>
                                      <p:to>
                                        <p:strVal val="0.5"/>
                                      </p:to>
                                    </p:set>
                                    <p:animEffect filter="image" prLst="opacity: 0.5">
                                      <p:cBhvr rctx="IE">
                                        <p:cTn id="16" dur="indefinite"/>
                                        <p:tgtEl>
                                          <p:spTgt spid="10">
                                            <p:txEl>
                                              <p:pRg st="3" end="3"/>
                                            </p:txEl>
                                          </p:spTgt>
                                        </p:tgtEl>
                                      </p:cBhvr>
                                    </p:animEffect>
                                  </p:childTnLst>
                                </p:cTn>
                              </p:par>
                              <p:par>
                                <p:cTn id="17" presetID="9" presetClass="emph" presetSubtype="0" grpId="0" nodeType="withEffect">
                                  <p:stCondLst>
                                    <p:cond delay="0"/>
                                  </p:stCondLst>
                                  <p:childTnLst>
                                    <p:set>
                                      <p:cBhvr>
                                        <p:cTn id="18" dur="indefinite"/>
                                        <p:tgtEl>
                                          <p:spTgt spid="10">
                                            <p:txEl>
                                              <p:pRg st="5" end="5"/>
                                            </p:txEl>
                                          </p:spTgt>
                                        </p:tgtEl>
                                        <p:attrNameLst>
                                          <p:attrName>style.opacity</p:attrName>
                                        </p:attrNameLst>
                                      </p:cBhvr>
                                      <p:to>
                                        <p:strVal val="0.5"/>
                                      </p:to>
                                    </p:set>
                                    <p:animEffect filter="image" prLst="opacity: 0.5">
                                      <p:cBhvr rctx="IE">
                                        <p:cTn id="19" dur="indefinite"/>
                                        <p:tgtEl>
                                          <p:spTgt spid="10">
                                            <p:txEl>
                                              <p:pRg st="5" end="5"/>
                                            </p:txEl>
                                          </p:spTgt>
                                        </p:tgtEl>
                                      </p:cBhvr>
                                    </p:animEffect>
                                  </p:childTnLst>
                                </p:cTn>
                              </p:par>
                              <p:par>
                                <p:cTn id="20" presetID="26" presetClass="emph" presetSubtype="0" fill="hold" nodeType="withEffect">
                                  <p:stCondLst>
                                    <p:cond delay="0"/>
                                  </p:stCondLst>
                                  <p:childTnLst>
                                    <p:animEffect transition="out" filter="fade">
                                      <p:cBhvr>
                                        <p:cTn id="21" dur="500" tmFilter="0, 0; .2, .5; .8, .5; 1, 0"/>
                                        <p:tgtEl>
                                          <p:spTgt spid="4">
                                            <p:txEl>
                                              <p:pRg st="0" end="0"/>
                                            </p:txEl>
                                          </p:spTgt>
                                        </p:tgtEl>
                                      </p:cBhvr>
                                    </p:animEffect>
                                    <p:animScale>
                                      <p:cBhvr>
                                        <p:cTn id="22" dur="250" autoRev="1" fill="hold"/>
                                        <p:tgtEl>
                                          <p:spTgt spid="4">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9054E-23A9-E79C-5431-FBE3C8327461}"/>
              </a:ext>
            </a:extLst>
          </p:cNvPr>
          <p:cNvSpPr>
            <a:spLocks noGrp="1"/>
          </p:cNvSpPr>
          <p:nvPr>
            <p:ph type="title"/>
          </p:nvPr>
        </p:nvSpPr>
        <p:spPr/>
        <p:txBody>
          <a:bodyPr/>
          <a:lstStyle/>
          <a:p>
            <a:r>
              <a:rPr lang="en-US">
                <a:cs typeface="Segoe UI"/>
              </a:rPr>
              <a:t>Color Space.</a:t>
            </a:r>
            <a:endParaRPr lang="en-US"/>
          </a:p>
        </p:txBody>
      </p:sp>
      <p:sp>
        <p:nvSpPr>
          <p:cNvPr id="3" name="Text Placeholder 2">
            <a:extLst>
              <a:ext uri="{FF2B5EF4-FFF2-40B4-BE49-F238E27FC236}">
                <a16:creationId xmlns:a16="http://schemas.microsoft.com/office/drawing/2014/main" id="{DDD8FE8B-39F5-221E-6A3B-ED67820EEF65}"/>
              </a:ext>
            </a:extLst>
          </p:cNvPr>
          <p:cNvSpPr>
            <a:spLocks noGrp="1"/>
          </p:cNvSpPr>
          <p:nvPr>
            <p:ph type="body" sz="quarter" idx="10"/>
          </p:nvPr>
        </p:nvSpPr>
        <p:spPr>
          <a:xfrm>
            <a:off x="584200" y="1435497"/>
            <a:ext cx="11018520" cy="4136517"/>
          </a:xfrm>
        </p:spPr>
        <p:txBody>
          <a:bodyPr vert="horz" wrap="square" lIns="0" tIns="0" rIns="0" bIns="0" rtlCol="0" anchor="t">
            <a:spAutoFit/>
          </a:bodyPr>
          <a:lstStyle/>
          <a:p>
            <a:pPr>
              <a:buChar char="Ø"/>
            </a:pPr>
            <a:r>
              <a:rPr lang="en-US" b="1">
                <a:latin typeface="Segoe UI Semilight"/>
                <a:cs typeface="Segoe UI Semilight"/>
              </a:rPr>
              <a:t>Grayscale</a:t>
            </a:r>
            <a:endParaRPr lang="en-US"/>
          </a:p>
          <a:p>
            <a:pPr lvl="1">
              <a:buFont typeface="Wingdings" panose="05000000000000000000" pitchFamily="2" charset="2"/>
              <a:buChar char="Ø"/>
            </a:pPr>
            <a:r>
              <a:rPr lang="en-US">
                <a:latin typeface="+mn-lt"/>
                <a:ea typeface="+mn-lt"/>
                <a:cs typeface="+mn-lt"/>
              </a:rPr>
              <a:t>a pixel is represented as a single 8-bit integer that corresponds to the brightness</a:t>
            </a:r>
            <a:r>
              <a:rPr lang="en-US">
                <a:latin typeface="Segoe UI"/>
                <a:ea typeface="+mn-lt"/>
                <a:cs typeface="+mn-lt"/>
              </a:rPr>
              <a:t> of that pixel</a:t>
            </a:r>
          </a:p>
          <a:p>
            <a:pPr>
              <a:buFont typeface="Wingdings" panose="05000000000000000000" pitchFamily="2" charset="2"/>
              <a:buChar char="Ø"/>
            </a:pPr>
            <a:endParaRPr lang="en-US" b="1">
              <a:latin typeface="Segoe UI Semilight"/>
              <a:cs typeface="Segoe UI Semilight"/>
            </a:endParaRPr>
          </a:p>
          <a:p>
            <a:pPr>
              <a:buFont typeface="Wingdings" panose="05000000000000000000" pitchFamily="2" charset="2"/>
              <a:buChar char="Ø"/>
            </a:pPr>
            <a:r>
              <a:rPr lang="en-US" b="1">
                <a:latin typeface="Segoe UI Semilight"/>
                <a:cs typeface="Segoe UI Semilight"/>
              </a:rPr>
              <a:t>RGB scale</a:t>
            </a:r>
          </a:p>
          <a:p>
            <a:pPr lvl="1">
              <a:buFont typeface="Wingdings" panose="05000000000000000000" pitchFamily="2" charset="2"/>
              <a:buChar char="Ø"/>
            </a:pPr>
            <a:r>
              <a:rPr lang="en-US">
                <a:latin typeface="+mn-lt"/>
                <a:ea typeface="+mn-lt"/>
                <a:cs typeface="+mn-lt"/>
              </a:rPr>
              <a:t>each pixel represented by three different 8-bit integer values </a:t>
            </a:r>
            <a:r>
              <a:rPr lang="en-US">
                <a:ea typeface="+mn-lt"/>
                <a:cs typeface="+mn-lt"/>
              </a:rPr>
              <a:t>that correspond to the red, green, and blue color intensity of that pixel</a:t>
            </a:r>
          </a:p>
          <a:p>
            <a:pPr lvl="1">
              <a:buFont typeface="Wingdings" panose="05000000000000000000" pitchFamily="2" charset="2"/>
              <a:buChar char="Ø"/>
            </a:pPr>
            <a:endParaRPr lang="en-US">
              <a:cs typeface="Segoe UI"/>
            </a:endParaRPr>
          </a:p>
          <a:p>
            <a:pPr>
              <a:buFont typeface="Wingdings" panose="05000000000000000000" pitchFamily="2" charset="2"/>
              <a:buChar char="Ø"/>
            </a:pPr>
            <a:r>
              <a:rPr lang="en-US" b="1">
                <a:latin typeface="Segoe UI Semilight"/>
                <a:cs typeface="Segoe UI Semilight"/>
              </a:rPr>
              <a:t>CMYK scale</a:t>
            </a:r>
            <a:endParaRPr lang="en-US" b="1">
              <a:latin typeface="Segoe UI Semilight"/>
              <a:cs typeface="Segoe UI"/>
            </a:endParaRPr>
          </a:p>
          <a:p>
            <a:pPr lvl="1">
              <a:buFont typeface="Wingdings" panose="05000000000000000000" pitchFamily="2" charset="2"/>
              <a:buChar char="Ø"/>
            </a:pPr>
            <a:r>
              <a:rPr lang="en-US">
                <a:latin typeface="+mn-lt"/>
                <a:ea typeface="+mn-lt"/>
                <a:cs typeface="+mn-lt"/>
              </a:rPr>
              <a:t>four-channel color space is the CMYK color space (representing cyan,</a:t>
            </a:r>
            <a:r>
              <a:rPr lang="en-US">
                <a:ea typeface="+mn-lt"/>
                <a:cs typeface="+mn-lt"/>
              </a:rPr>
              <a:t> magenta, yellow, and key/black).</a:t>
            </a:r>
            <a:endParaRPr lang="en-US"/>
          </a:p>
        </p:txBody>
      </p:sp>
      <p:pic>
        <p:nvPicPr>
          <p:cNvPr id="5" name="Picture 4" descr="A close-up of a white wall&#10;&#10;Description automatically generated">
            <a:extLst>
              <a:ext uri="{FF2B5EF4-FFF2-40B4-BE49-F238E27FC236}">
                <a16:creationId xmlns:a16="http://schemas.microsoft.com/office/drawing/2014/main" id="{200E0128-747F-8089-5CE6-BA7C6CB9A270}"/>
              </a:ext>
            </a:extLst>
          </p:cNvPr>
          <p:cNvPicPr>
            <a:picLocks noChangeAspect="1"/>
          </p:cNvPicPr>
          <p:nvPr/>
        </p:nvPicPr>
        <p:blipFill>
          <a:blip r:embed="rId2"/>
          <a:stretch>
            <a:fillRect/>
          </a:stretch>
        </p:blipFill>
        <p:spPr>
          <a:xfrm>
            <a:off x="2911696" y="1438274"/>
            <a:ext cx="8693190" cy="509046"/>
          </a:xfrm>
          <a:prstGeom prst="rect">
            <a:avLst/>
          </a:prstGeom>
        </p:spPr>
      </p:pic>
      <p:pic>
        <p:nvPicPr>
          <p:cNvPr id="6" name="Picture 5" descr="A blue and green gradient&#10;&#10;Description automatically generated">
            <a:extLst>
              <a:ext uri="{FF2B5EF4-FFF2-40B4-BE49-F238E27FC236}">
                <a16:creationId xmlns:a16="http://schemas.microsoft.com/office/drawing/2014/main" id="{B04AFAE6-B860-300E-9A19-D1C6FBCC40AA}"/>
              </a:ext>
            </a:extLst>
          </p:cNvPr>
          <p:cNvPicPr>
            <a:picLocks noChangeAspect="1"/>
          </p:cNvPicPr>
          <p:nvPr/>
        </p:nvPicPr>
        <p:blipFill>
          <a:blip r:embed="rId3"/>
          <a:stretch>
            <a:fillRect/>
          </a:stretch>
        </p:blipFill>
        <p:spPr>
          <a:xfrm>
            <a:off x="2915373" y="2648612"/>
            <a:ext cx="8685835" cy="634800"/>
          </a:xfrm>
          <a:prstGeom prst="rect">
            <a:avLst/>
          </a:prstGeom>
        </p:spPr>
      </p:pic>
      <p:pic>
        <p:nvPicPr>
          <p:cNvPr id="7" name="Picture 6" descr="A close-up of a logo&#10;&#10;Description automatically generated">
            <a:extLst>
              <a:ext uri="{FF2B5EF4-FFF2-40B4-BE49-F238E27FC236}">
                <a16:creationId xmlns:a16="http://schemas.microsoft.com/office/drawing/2014/main" id="{7115C830-C109-DFA2-BDAF-177EE84B185D}"/>
              </a:ext>
            </a:extLst>
          </p:cNvPr>
          <p:cNvPicPr>
            <a:picLocks noChangeAspect="1"/>
          </p:cNvPicPr>
          <p:nvPr/>
        </p:nvPicPr>
        <p:blipFill>
          <a:blip r:embed="rId4"/>
          <a:stretch>
            <a:fillRect/>
          </a:stretch>
        </p:blipFill>
        <p:spPr>
          <a:xfrm>
            <a:off x="3050953" y="5298432"/>
            <a:ext cx="1228725" cy="1238250"/>
          </a:xfrm>
          <a:prstGeom prst="rect">
            <a:avLst/>
          </a:prstGeom>
        </p:spPr>
      </p:pic>
    </p:spTree>
    <p:extLst>
      <p:ext uri="{BB962C8B-B14F-4D97-AF65-F5344CB8AC3E}">
        <p14:creationId xmlns:p14="http://schemas.microsoft.com/office/powerpoint/2010/main" val="13863588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848AA-3798-0F12-303B-0E4C53C1BBF2}"/>
              </a:ext>
            </a:extLst>
          </p:cNvPr>
          <p:cNvSpPr>
            <a:spLocks noGrp="1"/>
          </p:cNvSpPr>
          <p:nvPr>
            <p:ph type="title"/>
          </p:nvPr>
        </p:nvSpPr>
        <p:spPr/>
        <p:txBody>
          <a:bodyPr/>
          <a:lstStyle/>
          <a:p>
            <a:r>
              <a:rPr lang="en-US"/>
              <a:t>Agenda</a:t>
            </a:r>
          </a:p>
        </p:txBody>
      </p:sp>
      <p:sp>
        <p:nvSpPr>
          <p:cNvPr id="10" name="Text Placeholder 2">
            <a:extLst>
              <a:ext uri="{FF2B5EF4-FFF2-40B4-BE49-F238E27FC236}">
                <a16:creationId xmlns:a16="http://schemas.microsoft.com/office/drawing/2014/main" id="{CC94E38A-3DDA-C946-DFA6-F5019C805D46}"/>
              </a:ext>
            </a:extLst>
          </p:cNvPr>
          <p:cNvSpPr txBox="1">
            <a:spLocks/>
          </p:cNvSpPr>
          <p:nvPr/>
        </p:nvSpPr>
        <p:spPr>
          <a:xfrm>
            <a:off x="584200" y="1422631"/>
            <a:ext cx="11018520" cy="249914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Segoe UI Semilight"/>
                <a:cs typeface="Segoe UI Semilight"/>
              </a:rPr>
              <a:t>What’s Computer Vision?</a:t>
            </a:r>
          </a:p>
          <a:p>
            <a:r>
              <a:rPr lang="en-US">
                <a:latin typeface="Segoe UI Semilight"/>
                <a:cs typeface="Segoe UI Semilight"/>
              </a:rPr>
              <a:t>Applications of Computer Vision.</a:t>
            </a:r>
            <a:endParaRPr lang="en-US"/>
          </a:p>
          <a:p>
            <a:r>
              <a:rPr lang="en-US">
                <a:latin typeface="Segoe UI Semilight"/>
                <a:cs typeface="Segoe UI Semilight"/>
              </a:rPr>
              <a:t>Challenges of Computer Vision.</a:t>
            </a:r>
            <a:endParaRPr lang="en-US"/>
          </a:p>
          <a:p>
            <a:r>
              <a:rPr lang="en-US">
                <a:latin typeface="Segoe UI Semilight"/>
                <a:cs typeface="Segoe UI Semilight"/>
              </a:rPr>
              <a:t>What's Image?</a:t>
            </a:r>
          </a:p>
          <a:p>
            <a:r>
              <a:rPr lang="en-US">
                <a:latin typeface="Segoe UI Semilight"/>
                <a:cs typeface="Segoe UI Semilight"/>
              </a:rPr>
              <a:t>What's Color Space?</a:t>
            </a:r>
            <a:endParaRPr lang="en-US"/>
          </a:p>
        </p:txBody>
      </p:sp>
      <p:sp>
        <p:nvSpPr>
          <p:cNvPr id="4" name="!!Data Science Tools">
            <a:extLst>
              <a:ext uri="{FF2B5EF4-FFF2-40B4-BE49-F238E27FC236}">
                <a16:creationId xmlns:a16="http://schemas.microsoft.com/office/drawing/2014/main" id="{5C9CF10C-8AE8-1B04-E5F5-BA82E1480804}"/>
              </a:ext>
            </a:extLst>
          </p:cNvPr>
          <p:cNvSpPr txBox="1">
            <a:spLocks/>
          </p:cNvSpPr>
          <p:nvPr/>
        </p:nvSpPr>
        <p:spPr>
          <a:xfrm>
            <a:off x="584200" y="4077006"/>
            <a:ext cx="1101852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Segoe UI Semilight"/>
                <a:cs typeface="Segoe UI Semilight"/>
              </a:rPr>
              <a:t>Optical character recognition (OCR)</a:t>
            </a:r>
            <a:endParaRPr lang="en-US"/>
          </a:p>
        </p:txBody>
      </p:sp>
    </p:spTree>
    <p:extLst>
      <p:ext uri="{BB962C8B-B14F-4D97-AF65-F5344CB8AC3E}">
        <p14:creationId xmlns:p14="http://schemas.microsoft.com/office/powerpoint/2010/main" val="3383607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0">
                                            <p:txEl>
                                              <p:pRg st="0" end="0"/>
                                            </p:txEl>
                                          </p:spTgt>
                                        </p:tgtEl>
                                        <p:attrNameLst>
                                          <p:attrName>style.opacity</p:attrName>
                                        </p:attrNameLst>
                                      </p:cBhvr>
                                      <p:to>
                                        <p:strVal val="0.5"/>
                                      </p:to>
                                    </p:set>
                                    <p:animEffect filter="image" prLst="opacity: 0.5">
                                      <p:cBhvr rctx="IE">
                                        <p:cTn id="7" dur="indefinite"/>
                                        <p:tgtEl>
                                          <p:spTgt spid="10">
                                            <p:txEl>
                                              <p:pRg st="0" end="0"/>
                                            </p:txEl>
                                          </p:spTgt>
                                        </p:tgtEl>
                                      </p:cBhvr>
                                    </p:animEffect>
                                  </p:childTnLst>
                                </p:cTn>
                              </p:par>
                              <p:par>
                                <p:cTn id="8" presetID="9" presetClass="emph" presetSubtype="0" grpId="0" nodeType="withEffect">
                                  <p:stCondLst>
                                    <p:cond delay="0"/>
                                  </p:stCondLst>
                                  <p:childTnLst>
                                    <p:set>
                                      <p:cBhvr>
                                        <p:cTn id="9" dur="indefinite"/>
                                        <p:tgtEl>
                                          <p:spTgt spid="10">
                                            <p:txEl>
                                              <p:pRg st="1" end="1"/>
                                            </p:txEl>
                                          </p:spTgt>
                                        </p:tgtEl>
                                        <p:attrNameLst>
                                          <p:attrName>style.opacity</p:attrName>
                                        </p:attrNameLst>
                                      </p:cBhvr>
                                      <p:to>
                                        <p:strVal val="0.5"/>
                                      </p:to>
                                    </p:set>
                                    <p:animEffect filter="image" prLst="opacity: 0.5">
                                      <p:cBhvr rctx="IE">
                                        <p:cTn id="10" dur="indefinite"/>
                                        <p:tgtEl>
                                          <p:spTgt spid="10">
                                            <p:txEl>
                                              <p:pRg st="1" end="1"/>
                                            </p:txEl>
                                          </p:spTgt>
                                        </p:tgtEl>
                                      </p:cBhvr>
                                    </p:animEffect>
                                  </p:childTnLst>
                                </p:cTn>
                              </p:par>
                              <p:par>
                                <p:cTn id="11" presetID="9" presetClass="emph" presetSubtype="0" grpId="0" nodeType="withEffect">
                                  <p:stCondLst>
                                    <p:cond delay="0"/>
                                  </p:stCondLst>
                                  <p:childTnLst>
                                    <p:set>
                                      <p:cBhvr>
                                        <p:cTn id="12" dur="indefinite"/>
                                        <p:tgtEl>
                                          <p:spTgt spid="10">
                                            <p:txEl>
                                              <p:pRg st="2" end="2"/>
                                            </p:txEl>
                                          </p:spTgt>
                                        </p:tgtEl>
                                        <p:attrNameLst>
                                          <p:attrName>style.opacity</p:attrName>
                                        </p:attrNameLst>
                                      </p:cBhvr>
                                      <p:to>
                                        <p:strVal val="0.5"/>
                                      </p:to>
                                    </p:set>
                                    <p:animEffect filter="image" prLst="opacity: 0.5">
                                      <p:cBhvr rctx="IE">
                                        <p:cTn id="13" dur="indefinite"/>
                                        <p:tgtEl>
                                          <p:spTgt spid="10">
                                            <p:txEl>
                                              <p:pRg st="2" end="2"/>
                                            </p:txEl>
                                          </p:spTgt>
                                        </p:tgtEl>
                                      </p:cBhvr>
                                    </p:animEffect>
                                  </p:childTnLst>
                                </p:cTn>
                              </p:par>
                              <p:par>
                                <p:cTn id="14" presetID="9" presetClass="emph" presetSubtype="0" grpId="0" nodeType="withEffect">
                                  <p:stCondLst>
                                    <p:cond delay="0"/>
                                  </p:stCondLst>
                                  <p:childTnLst>
                                    <p:set>
                                      <p:cBhvr>
                                        <p:cTn id="15" dur="indefinite"/>
                                        <p:tgtEl>
                                          <p:spTgt spid="10">
                                            <p:txEl>
                                              <p:pRg st="3" end="3"/>
                                            </p:txEl>
                                          </p:spTgt>
                                        </p:tgtEl>
                                        <p:attrNameLst>
                                          <p:attrName>style.opacity</p:attrName>
                                        </p:attrNameLst>
                                      </p:cBhvr>
                                      <p:to>
                                        <p:strVal val="0.5"/>
                                      </p:to>
                                    </p:set>
                                    <p:animEffect filter="image" prLst="opacity: 0.5">
                                      <p:cBhvr rctx="IE">
                                        <p:cTn id="16" dur="indefinite"/>
                                        <p:tgtEl>
                                          <p:spTgt spid="10">
                                            <p:txEl>
                                              <p:pRg st="3" end="3"/>
                                            </p:txEl>
                                          </p:spTgt>
                                        </p:tgtEl>
                                      </p:cBhvr>
                                    </p:animEffect>
                                  </p:childTnLst>
                                </p:cTn>
                              </p:par>
                              <p:par>
                                <p:cTn id="17" presetID="9" presetClass="emph" presetSubtype="0" grpId="0" nodeType="withEffect">
                                  <p:stCondLst>
                                    <p:cond delay="0"/>
                                  </p:stCondLst>
                                  <p:childTnLst>
                                    <p:set>
                                      <p:cBhvr>
                                        <p:cTn id="18" dur="indefinite"/>
                                        <p:tgtEl>
                                          <p:spTgt spid="10">
                                            <p:txEl>
                                              <p:pRg st="4" end="4"/>
                                            </p:txEl>
                                          </p:spTgt>
                                        </p:tgtEl>
                                        <p:attrNameLst>
                                          <p:attrName>style.opacity</p:attrName>
                                        </p:attrNameLst>
                                      </p:cBhvr>
                                      <p:to>
                                        <p:strVal val="0.5"/>
                                      </p:to>
                                    </p:set>
                                    <p:animEffect filter="image" prLst="opacity: 0.5">
                                      <p:cBhvr rctx="IE">
                                        <p:cTn id="19" dur="indefinite"/>
                                        <p:tgtEl>
                                          <p:spTgt spid="10">
                                            <p:txEl>
                                              <p:pRg st="4" end="4"/>
                                            </p:txEl>
                                          </p:spTgt>
                                        </p:tgtEl>
                                      </p:cBhvr>
                                    </p:animEffect>
                                  </p:childTnLst>
                                </p:cTn>
                              </p:par>
                              <p:par>
                                <p:cTn id="20" presetID="26" presetClass="emph" presetSubtype="0" fill="hold" nodeType="withEffect">
                                  <p:stCondLst>
                                    <p:cond delay="0"/>
                                  </p:stCondLst>
                                  <p:childTnLst>
                                    <p:animEffect transition="out" filter="fade">
                                      <p:cBhvr>
                                        <p:cTn id="21" dur="500" tmFilter="0, 0; .2, .5; .8, .5; 1, 0"/>
                                        <p:tgtEl>
                                          <p:spTgt spid="4">
                                            <p:txEl>
                                              <p:pRg st="0" end="0"/>
                                            </p:txEl>
                                          </p:spTgt>
                                        </p:tgtEl>
                                      </p:cBhvr>
                                    </p:animEffect>
                                    <p:animScale>
                                      <p:cBhvr>
                                        <p:cTn id="22" dur="250" autoRev="1" fill="hold"/>
                                        <p:tgtEl>
                                          <p:spTgt spid="4">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875002"/>
            <a:ext cx="6637867" cy="553998"/>
          </a:xfrm>
        </p:spPr>
        <p:txBody>
          <a:bodyPr/>
          <a:lstStyle/>
          <a:p>
            <a:r>
              <a:rPr lang="en-US">
                <a:cs typeface="Segoe UI"/>
              </a:rPr>
              <a:t>Intro To Computer Vision</a:t>
            </a:r>
            <a:endParaRPr lang="en-US"/>
          </a:p>
        </p:txBody>
      </p:sp>
      <p:sp>
        <p:nvSpPr>
          <p:cNvPr id="5" name="Text Placeholder 4"/>
          <p:cNvSpPr>
            <a:spLocks noGrp="1"/>
          </p:cNvSpPr>
          <p:nvPr>
            <p:ph type="body" sz="quarter" idx="12"/>
          </p:nvPr>
        </p:nvSpPr>
        <p:spPr/>
        <p:txBody>
          <a:bodyPr vert="horz" wrap="square" lIns="0" tIns="0" rIns="0" bIns="0" rtlCol="0" anchor="t">
            <a:spAutoFit/>
          </a:bodyPr>
          <a:lstStyle/>
          <a:p>
            <a:r>
              <a:rPr lang="en-US">
                <a:cs typeface="Segoe UI"/>
              </a:rPr>
              <a:t>Ibrahim Hendawi Ibrahim</a:t>
            </a:r>
            <a:endParaRPr lang="en-US"/>
          </a:p>
        </p:txBody>
      </p:sp>
    </p:spTree>
    <p:extLst>
      <p:ext uri="{BB962C8B-B14F-4D97-AF65-F5344CB8AC3E}">
        <p14:creationId xmlns:p14="http://schemas.microsoft.com/office/powerpoint/2010/main" val="218322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2EC7-D421-08D9-648C-829C9E6698EE}"/>
              </a:ext>
            </a:extLst>
          </p:cNvPr>
          <p:cNvSpPr>
            <a:spLocks noGrp="1"/>
          </p:cNvSpPr>
          <p:nvPr>
            <p:ph type="title"/>
          </p:nvPr>
        </p:nvSpPr>
        <p:spPr/>
        <p:txBody>
          <a:bodyPr/>
          <a:lstStyle/>
          <a:p>
            <a:r>
              <a:rPr lang="en-US"/>
              <a:t>Optical character recognition (OCR)</a:t>
            </a:r>
          </a:p>
        </p:txBody>
      </p:sp>
      <p:sp>
        <p:nvSpPr>
          <p:cNvPr id="3" name="Text Placeholder 2">
            <a:extLst>
              <a:ext uri="{FF2B5EF4-FFF2-40B4-BE49-F238E27FC236}">
                <a16:creationId xmlns:a16="http://schemas.microsoft.com/office/drawing/2014/main" id="{0F7CF568-CAF5-B53B-5CAD-C2E7F8D0DCDE}"/>
              </a:ext>
            </a:extLst>
          </p:cNvPr>
          <p:cNvSpPr>
            <a:spLocks noGrp="1"/>
          </p:cNvSpPr>
          <p:nvPr>
            <p:ph type="body" sz="quarter" idx="10"/>
          </p:nvPr>
        </p:nvSpPr>
        <p:spPr>
          <a:xfrm>
            <a:off x="584200" y="1435497"/>
            <a:ext cx="6793761" cy="4062651"/>
          </a:xfrm>
        </p:spPr>
        <p:txBody>
          <a:bodyPr vert="horz" wrap="square" lIns="0" tIns="0" rIns="0" bIns="0" rtlCol="0" anchor="t">
            <a:spAutoFit/>
          </a:bodyPr>
          <a:lstStyle/>
          <a:p>
            <a:r>
              <a:rPr lang="en-US" sz="2400">
                <a:latin typeface="Segoe UI Semilight"/>
                <a:cs typeface="Segoe UI Semilight"/>
              </a:rPr>
              <a:t>OCR recognizes scanned images and translates images into text</a:t>
            </a:r>
            <a:endParaRPr lang="en-US" sz="2400"/>
          </a:p>
          <a:p>
            <a:r>
              <a:rPr lang="en-US" sz="2400">
                <a:latin typeface="Segoe UI Semilight"/>
                <a:cs typeface="Segoe UI Semilight"/>
              </a:rPr>
              <a:t>Reduces the storage needed to store images</a:t>
            </a:r>
            <a:endParaRPr lang="en-US" sz="2400"/>
          </a:p>
          <a:p>
            <a:r>
              <a:rPr lang="en-US" sz="2400">
                <a:latin typeface="Segoe UI Semilight"/>
                <a:cs typeface="Segoe UI Semilight"/>
              </a:rPr>
              <a:t>OCR deals with machine printed characters</a:t>
            </a:r>
          </a:p>
          <a:p>
            <a:r>
              <a:rPr lang="en-US" sz="2400">
                <a:latin typeface="Segoe UI Semilight"/>
                <a:cs typeface="Segoe UI Semilight"/>
              </a:rPr>
              <a:t>ICR (Intelligent character recognition) deals with handwritten characters</a:t>
            </a:r>
          </a:p>
          <a:p>
            <a:r>
              <a:rPr lang="en-US" sz="2400">
                <a:latin typeface="Segoe UI Semilight"/>
                <a:cs typeface="Segoe UI Semilight"/>
              </a:rPr>
              <a:t>ICR is more complex than OCR</a:t>
            </a:r>
          </a:p>
          <a:p>
            <a:r>
              <a:rPr lang="en-US" sz="2400">
                <a:latin typeface="Segoe UI Semilight"/>
                <a:cs typeface="Segoe UI Semilight"/>
              </a:rPr>
              <a:t>Optical mark recognition (OMR) is similar to OCR and ICR. It is used to compute scores in examinations.</a:t>
            </a:r>
          </a:p>
        </p:txBody>
      </p:sp>
      <p:pic>
        <p:nvPicPr>
          <p:cNvPr id="4" name="Picture 3">
            <a:extLst>
              <a:ext uri="{FF2B5EF4-FFF2-40B4-BE49-F238E27FC236}">
                <a16:creationId xmlns:a16="http://schemas.microsoft.com/office/drawing/2014/main" id="{D8D826C5-42D4-0298-1BC3-577D1B8DB24B}"/>
              </a:ext>
            </a:extLst>
          </p:cNvPr>
          <p:cNvPicPr>
            <a:picLocks noChangeAspect="1"/>
          </p:cNvPicPr>
          <p:nvPr/>
        </p:nvPicPr>
        <p:blipFill>
          <a:blip r:embed="rId2"/>
          <a:stretch>
            <a:fillRect/>
          </a:stretch>
        </p:blipFill>
        <p:spPr>
          <a:xfrm>
            <a:off x="7300249" y="1013689"/>
            <a:ext cx="4825679" cy="5640850"/>
          </a:xfrm>
          <a:prstGeom prst="rect">
            <a:avLst/>
          </a:prstGeom>
        </p:spPr>
      </p:pic>
    </p:spTree>
    <p:extLst>
      <p:ext uri="{BB962C8B-B14F-4D97-AF65-F5344CB8AC3E}">
        <p14:creationId xmlns:p14="http://schemas.microsoft.com/office/powerpoint/2010/main" val="21437493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Any </a:t>
            </a:r>
            <a:r>
              <a:rPr lang="en-US">
                <a:ea typeface="+mj-lt"/>
                <a:cs typeface="Segoe UI"/>
              </a:rPr>
              <a:t>Q</a:t>
            </a:r>
            <a:r>
              <a:rPr lang="en-US">
                <a:ea typeface="+mj-lt"/>
                <a:cs typeface="+mj-lt"/>
              </a:rPr>
              <a:t>uestion</a:t>
            </a:r>
            <a:r>
              <a:rPr lang="en-US" dirty="0">
                <a:cs typeface="Segoe UI"/>
              </a:rPr>
              <a:t>?</a:t>
            </a:r>
            <a:endParaRPr lang="en-US" dirty="0"/>
          </a:p>
        </p:txBody>
      </p:sp>
    </p:spTree>
    <p:extLst>
      <p:ext uri="{BB962C8B-B14F-4D97-AF65-F5344CB8AC3E}">
        <p14:creationId xmlns:p14="http://schemas.microsoft.com/office/powerpoint/2010/main" val="338601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71CD-3948-467E-8CD3-3CA98664D53E}"/>
              </a:ext>
            </a:extLst>
          </p:cNvPr>
          <p:cNvSpPr>
            <a:spLocks noGrp="1"/>
          </p:cNvSpPr>
          <p:nvPr>
            <p:ph type="title"/>
          </p:nvPr>
        </p:nvSpPr>
        <p:spPr/>
        <p:txBody>
          <a:bodyPr/>
          <a:lstStyle/>
          <a:p>
            <a:r>
              <a:rPr lang="en-US">
                <a:cs typeface="Segoe UI"/>
              </a:rPr>
              <a:t>Thanks</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848AA-3798-0F12-303B-0E4C53C1BBF2}"/>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4BE695F9-777C-B641-EB8C-C49F08928E1D}"/>
              </a:ext>
            </a:extLst>
          </p:cNvPr>
          <p:cNvSpPr>
            <a:spLocks noGrp="1"/>
          </p:cNvSpPr>
          <p:nvPr>
            <p:ph type="body" sz="quarter" idx="10"/>
          </p:nvPr>
        </p:nvSpPr>
        <p:spPr>
          <a:xfrm>
            <a:off x="584200" y="1435497"/>
            <a:ext cx="11018520" cy="430887"/>
          </a:xfrm>
        </p:spPr>
        <p:txBody>
          <a:bodyPr vert="horz" wrap="square" lIns="0" tIns="0" rIns="0" bIns="0" rtlCol="0" anchor="t">
            <a:spAutoFit/>
          </a:bodyPr>
          <a:lstStyle/>
          <a:p>
            <a:r>
              <a:rPr lang="en-US">
                <a:latin typeface="Segoe UI Semilight"/>
                <a:cs typeface="Segoe UI Semilight"/>
              </a:rPr>
              <a:t>What’s Computer Vision?</a:t>
            </a:r>
          </a:p>
        </p:txBody>
      </p:sp>
      <p:sp>
        <p:nvSpPr>
          <p:cNvPr id="10" name="Text Placeholder 2">
            <a:extLst>
              <a:ext uri="{FF2B5EF4-FFF2-40B4-BE49-F238E27FC236}">
                <a16:creationId xmlns:a16="http://schemas.microsoft.com/office/drawing/2014/main" id="{CC94E38A-3DDA-C946-DFA6-F5019C805D46}"/>
              </a:ext>
            </a:extLst>
          </p:cNvPr>
          <p:cNvSpPr txBox="1">
            <a:spLocks/>
          </p:cNvSpPr>
          <p:nvPr/>
        </p:nvSpPr>
        <p:spPr>
          <a:xfrm>
            <a:off x="584200" y="1866384"/>
            <a:ext cx="11018520" cy="249914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Semilight"/>
                <a:cs typeface="Segoe UI Semilight"/>
              </a:rPr>
              <a:t>Applications of Computer Vision</a:t>
            </a:r>
            <a:endParaRPr lang="en-US"/>
          </a:p>
          <a:p>
            <a:r>
              <a:rPr lang="en-US" dirty="0">
                <a:latin typeface="Segoe UI Semilight"/>
                <a:cs typeface="Segoe UI Semilight"/>
              </a:rPr>
              <a:t>Computer Vision Challenges </a:t>
            </a:r>
            <a:endParaRPr lang="en-US" dirty="0"/>
          </a:p>
          <a:p>
            <a:r>
              <a:rPr lang="en-US" dirty="0">
                <a:latin typeface="Segoe UI Semilight"/>
                <a:cs typeface="Segoe UI Semilight"/>
              </a:rPr>
              <a:t>What's Image</a:t>
            </a:r>
            <a:endParaRPr lang="en-US"/>
          </a:p>
          <a:p>
            <a:r>
              <a:rPr lang="en-US" dirty="0">
                <a:latin typeface="Segoe UI Semilight"/>
                <a:cs typeface="Segoe UI Semilight"/>
              </a:rPr>
              <a:t>What's Color Space</a:t>
            </a:r>
            <a:endParaRPr lang="en-US"/>
          </a:p>
          <a:p>
            <a:r>
              <a:rPr lang="en-US" dirty="0">
                <a:latin typeface="Segoe UI Semilight"/>
                <a:cs typeface="Segoe UI Semilight"/>
              </a:rPr>
              <a:t>Optical character recognition (OCR)</a:t>
            </a:r>
          </a:p>
        </p:txBody>
      </p:sp>
    </p:spTree>
    <p:extLst>
      <p:ext uri="{BB962C8B-B14F-4D97-AF65-F5344CB8AC3E}">
        <p14:creationId xmlns:p14="http://schemas.microsoft.com/office/powerpoint/2010/main" val="1726009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par>
                                <p:cTn id="8" presetID="9" presetClass="emph" presetSubtype="0" nodeType="withEffect">
                                  <p:stCondLst>
                                    <p:cond delay="0"/>
                                  </p:stCondLst>
                                  <p:childTnLst>
                                    <p:set>
                                      <p:cBhvr>
                                        <p:cTn id="9" dur="indefinite"/>
                                        <p:tgtEl>
                                          <p:spTgt spid="10">
                                            <p:txEl>
                                              <p:pRg st="0" end="0"/>
                                            </p:txEl>
                                          </p:spTgt>
                                        </p:tgtEl>
                                        <p:attrNameLst>
                                          <p:attrName>style.opacity</p:attrName>
                                        </p:attrNameLst>
                                      </p:cBhvr>
                                      <p:to>
                                        <p:strVal val="0.5"/>
                                      </p:to>
                                    </p:set>
                                    <p:animEffect filter="image" prLst="opacity: 0.5">
                                      <p:cBhvr rctx="IE">
                                        <p:cTn id="10" dur="indefinite"/>
                                        <p:tgtEl>
                                          <p:spTgt spid="10">
                                            <p:txEl>
                                              <p:pRg st="0" end="0"/>
                                            </p:txEl>
                                          </p:spTgt>
                                        </p:tgtEl>
                                      </p:cBhvr>
                                    </p:animEffect>
                                  </p:childTnLst>
                                </p:cTn>
                              </p:par>
                              <p:par>
                                <p:cTn id="11" presetID="9" presetClass="emph" presetSubtype="0" nodeType="withEffect">
                                  <p:stCondLst>
                                    <p:cond delay="0"/>
                                  </p:stCondLst>
                                  <p:childTnLst>
                                    <p:set>
                                      <p:cBhvr>
                                        <p:cTn id="12" dur="indefinite"/>
                                        <p:tgtEl>
                                          <p:spTgt spid="10">
                                            <p:txEl>
                                              <p:pRg st="1" end="1"/>
                                            </p:txEl>
                                          </p:spTgt>
                                        </p:tgtEl>
                                        <p:attrNameLst>
                                          <p:attrName>style.opacity</p:attrName>
                                        </p:attrNameLst>
                                      </p:cBhvr>
                                      <p:to>
                                        <p:strVal val="0.5"/>
                                      </p:to>
                                    </p:set>
                                    <p:animEffect filter="image" prLst="opacity: 0.5">
                                      <p:cBhvr rctx="IE">
                                        <p:cTn id="13" dur="indefinite"/>
                                        <p:tgtEl>
                                          <p:spTgt spid="10">
                                            <p:txEl>
                                              <p:pRg st="1" end="1"/>
                                            </p:txEl>
                                          </p:spTgt>
                                        </p:tgtEl>
                                      </p:cBhvr>
                                    </p:animEffect>
                                  </p:childTnLst>
                                </p:cTn>
                              </p:par>
                              <p:par>
                                <p:cTn id="14" presetID="9" presetClass="emph" presetSubtype="0" nodeType="withEffect">
                                  <p:stCondLst>
                                    <p:cond delay="0"/>
                                  </p:stCondLst>
                                  <p:childTnLst>
                                    <p:set>
                                      <p:cBhvr>
                                        <p:cTn id="15" dur="indefinite"/>
                                        <p:tgtEl>
                                          <p:spTgt spid="10">
                                            <p:txEl>
                                              <p:pRg st="2" end="2"/>
                                            </p:txEl>
                                          </p:spTgt>
                                        </p:tgtEl>
                                        <p:attrNameLst>
                                          <p:attrName>style.opacity</p:attrName>
                                        </p:attrNameLst>
                                      </p:cBhvr>
                                      <p:to>
                                        <p:strVal val="0.5"/>
                                      </p:to>
                                    </p:set>
                                    <p:animEffect filter="image" prLst="opacity: 0.5">
                                      <p:cBhvr rctx="IE">
                                        <p:cTn id="16" dur="indefinite"/>
                                        <p:tgtEl>
                                          <p:spTgt spid="10">
                                            <p:txEl>
                                              <p:pRg st="2" end="2"/>
                                            </p:txEl>
                                          </p:spTgt>
                                        </p:tgtEl>
                                      </p:cBhvr>
                                    </p:animEffect>
                                  </p:childTnLst>
                                </p:cTn>
                              </p:par>
                              <p:par>
                                <p:cTn id="17" presetID="9" presetClass="emph" presetSubtype="0" nodeType="withEffect">
                                  <p:stCondLst>
                                    <p:cond delay="0"/>
                                  </p:stCondLst>
                                  <p:childTnLst>
                                    <p:set>
                                      <p:cBhvr>
                                        <p:cTn id="18" dur="indefinite"/>
                                        <p:tgtEl>
                                          <p:spTgt spid="10">
                                            <p:txEl>
                                              <p:pRg st="3" end="3"/>
                                            </p:txEl>
                                          </p:spTgt>
                                        </p:tgtEl>
                                        <p:attrNameLst>
                                          <p:attrName>style.opacity</p:attrName>
                                        </p:attrNameLst>
                                      </p:cBhvr>
                                      <p:to>
                                        <p:strVal val="0.5"/>
                                      </p:to>
                                    </p:set>
                                    <p:animEffect filter="image" prLst="opacity: 0.5">
                                      <p:cBhvr rctx="IE">
                                        <p:cTn id="19" dur="indefinite"/>
                                        <p:tgtEl>
                                          <p:spTgt spid="10">
                                            <p:txEl>
                                              <p:pRg st="3" end="3"/>
                                            </p:txEl>
                                          </p:spTgt>
                                        </p:tgtEl>
                                      </p:cBhvr>
                                    </p:animEffect>
                                  </p:childTnLst>
                                </p:cTn>
                              </p:par>
                              <p:par>
                                <p:cTn id="20" presetID="9" presetClass="emph" presetSubtype="0" nodeType="withEffect">
                                  <p:stCondLst>
                                    <p:cond delay="0"/>
                                  </p:stCondLst>
                                  <p:childTnLst>
                                    <p:set>
                                      <p:cBhvr>
                                        <p:cTn id="21" dur="indefinite"/>
                                        <p:tgtEl>
                                          <p:spTgt spid="10">
                                            <p:txEl>
                                              <p:pRg st="4" end="4"/>
                                            </p:txEl>
                                          </p:spTgt>
                                        </p:tgtEl>
                                        <p:attrNameLst>
                                          <p:attrName>style.opacity</p:attrName>
                                        </p:attrNameLst>
                                      </p:cBhvr>
                                      <p:to>
                                        <p:strVal val="0.5"/>
                                      </p:to>
                                    </p:set>
                                    <p:animEffect filter="image" prLst="opacity: 0.5">
                                      <p:cBhvr rctx="IE">
                                        <p:cTn id="22" dur="indefinite"/>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325543-0A36-EC5D-1727-A45911659C52}"/>
              </a:ext>
            </a:extLst>
          </p:cNvPr>
          <p:cNvSpPr>
            <a:spLocks noGrp="1"/>
          </p:cNvSpPr>
          <p:nvPr>
            <p:ph type="title"/>
          </p:nvPr>
        </p:nvSpPr>
        <p:spPr/>
        <p:txBody>
          <a:bodyPr/>
          <a:lstStyle/>
          <a:p>
            <a:r>
              <a:rPr lang="en-US">
                <a:cs typeface="Segoe UI"/>
              </a:rPr>
              <a:t>What's Computer Vision​?</a:t>
            </a:r>
            <a:endParaRPr lang="en-US"/>
          </a:p>
        </p:txBody>
      </p:sp>
      <p:sp>
        <p:nvSpPr>
          <p:cNvPr id="16" name="Text Placeholder 5">
            <a:extLst>
              <a:ext uri="{FF2B5EF4-FFF2-40B4-BE49-F238E27FC236}">
                <a16:creationId xmlns:a16="http://schemas.microsoft.com/office/drawing/2014/main" id="{0D7098ED-B1D6-8247-0CB9-1729C71CFE63}"/>
              </a:ext>
            </a:extLst>
          </p:cNvPr>
          <p:cNvSpPr txBox="1">
            <a:spLocks/>
          </p:cNvSpPr>
          <p:nvPr/>
        </p:nvSpPr>
        <p:spPr>
          <a:xfrm>
            <a:off x="584200" y="1087154"/>
            <a:ext cx="11018520" cy="267150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latin typeface="Segoe UI Semilight"/>
                <a:cs typeface="Segoe UI Semilight"/>
              </a:rPr>
              <a:t>Computer vision (CV) </a:t>
            </a:r>
            <a:r>
              <a:rPr lang="en-US">
                <a:latin typeface="Segoe UI Semilight"/>
                <a:cs typeface="Segoe UI Semilight"/>
              </a:rPr>
              <a:t>is the subcategory of artificial intelligence (AI) that focuses on building and using digital systems to process, analyze and interpret visual data.</a:t>
            </a:r>
          </a:p>
          <a:p>
            <a:r>
              <a:rPr lang="en-US" b="1">
                <a:latin typeface="Segoe UI Semilight"/>
                <a:cs typeface="Segoe UI Semilight"/>
              </a:rPr>
              <a:t>The goal of computer vision</a:t>
            </a:r>
            <a:r>
              <a:rPr lang="en-US">
                <a:latin typeface="Segoe UI Semilight"/>
                <a:cs typeface="Segoe UI Semilight"/>
              </a:rPr>
              <a:t> is to enable computing devices to correctly identify an object or person in a digital image and take appropriate action</a:t>
            </a:r>
          </a:p>
        </p:txBody>
      </p:sp>
      <p:pic>
        <p:nvPicPr>
          <p:cNvPr id="19" name="Picture 18" descr="A crosswalk with people crossing the street&#10;&#10;Description automatically generated">
            <a:extLst>
              <a:ext uri="{FF2B5EF4-FFF2-40B4-BE49-F238E27FC236}">
                <a16:creationId xmlns:a16="http://schemas.microsoft.com/office/drawing/2014/main" id="{679DDAC4-AF4E-BF62-DD37-C7EDAD4D32B3}"/>
              </a:ext>
            </a:extLst>
          </p:cNvPr>
          <p:cNvPicPr>
            <a:picLocks noChangeAspect="1"/>
          </p:cNvPicPr>
          <p:nvPr/>
        </p:nvPicPr>
        <p:blipFill>
          <a:blip r:embed="rId3"/>
          <a:stretch>
            <a:fillRect/>
          </a:stretch>
        </p:blipFill>
        <p:spPr>
          <a:xfrm>
            <a:off x="585108" y="3754211"/>
            <a:ext cx="11141527" cy="2865664"/>
          </a:xfrm>
          <a:prstGeom prst="rect">
            <a:avLst/>
          </a:prstGeom>
        </p:spPr>
      </p:pic>
    </p:spTree>
    <p:extLst>
      <p:ext uri="{BB962C8B-B14F-4D97-AF65-F5344CB8AC3E}">
        <p14:creationId xmlns:p14="http://schemas.microsoft.com/office/powerpoint/2010/main" val="191008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848AA-3798-0F12-303B-0E4C53C1BBF2}"/>
              </a:ext>
            </a:extLst>
          </p:cNvPr>
          <p:cNvSpPr>
            <a:spLocks noGrp="1"/>
          </p:cNvSpPr>
          <p:nvPr>
            <p:ph type="title"/>
          </p:nvPr>
        </p:nvSpPr>
        <p:spPr/>
        <p:txBody>
          <a:bodyPr/>
          <a:lstStyle/>
          <a:p>
            <a:r>
              <a:rPr lang="en-US"/>
              <a:t>Agenda</a:t>
            </a:r>
          </a:p>
        </p:txBody>
      </p:sp>
      <p:sp>
        <p:nvSpPr>
          <p:cNvPr id="10" name="Text Placeholder 2">
            <a:extLst>
              <a:ext uri="{FF2B5EF4-FFF2-40B4-BE49-F238E27FC236}">
                <a16:creationId xmlns:a16="http://schemas.microsoft.com/office/drawing/2014/main" id="{CC94E38A-3DDA-C946-DFA6-F5019C805D46}"/>
              </a:ext>
            </a:extLst>
          </p:cNvPr>
          <p:cNvSpPr txBox="1">
            <a:spLocks/>
          </p:cNvSpPr>
          <p:nvPr/>
        </p:nvSpPr>
        <p:spPr>
          <a:xfrm>
            <a:off x="584200" y="1422631"/>
            <a:ext cx="11018520" cy="301621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Segoe UI Semilight"/>
                <a:cs typeface="Segoe UI Semilight"/>
              </a:rPr>
              <a:t>What’s Computer Vision?</a:t>
            </a:r>
          </a:p>
          <a:p>
            <a:endParaRPr lang="en-US"/>
          </a:p>
          <a:p>
            <a:r>
              <a:rPr lang="en-US">
                <a:latin typeface="Segoe UI Semilight"/>
                <a:cs typeface="Segoe UI Semilight"/>
              </a:rPr>
              <a:t>Computer Vision Challenges.</a:t>
            </a:r>
          </a:p>
          <a:p>
            <a:r>
              <a:rPr lang="en-US">
                <a:latin typeface="Segoe UI Semilight"/>
                <a:cs typeface="Segoe UI Semilight"/>
              </a:rPr>
              <a:t>What's Image?</a:t>
            </a:r>
            <a:endParaRPr lang="en-US"/>
          </a:p>
          <a:p>
            <a:r>
              <a:rPr lang="en-US">
                <a:latin typeface="Segoe UI Semilight"/>
                <a:cs typeface="Segoe UI Semilight"/>
              </a:rPr>
              <a:t>What's Color Space?</a:t>
            </a:r>
          </a:p>
          <a:p>
            <a:r>
              <a:rPr lang="en-US">
                <a:latin typeface="Arial"/>
                <a:cs typeface="Arial"/>
              </a:rPr>
              <a:t>Optical character recognition (OCR)</a:t>
            </a:r>
          </a:p>
        </p:txBody>
      </p:sp>
      <p:sp>
        <p:nvSpPr>
          <p:cNvPr id="4" name="!!morph">
            <a:extLst>
              <a:ext uri="{FF2B5EF4-FFF2-40B4-BE49-F238E27FC236}">
                <a16:creationId xmlns:a16="http://schemas.microsoft.com/office/drawing/2014/main" id="{5C9CF10C-8AE8-1B04-E5F5-BA82E1480804}"/>
              </a:ext>
            </a:extLst>
          </p:cNvPr>
          <p:cNvSpPr txBox="1">
            <a:spLocks/>
          </p:cNvSpPr>
          <p:nvPr/>
        </p:nvSpPr>
        <p:spPr>
          <a:xfrm>
            <a:off x="584200" y="1939993"/>
            <a:ext cx="1101852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Segoe UI Semilight"/>
                <a:cs typeface="Segoe UI Semilight"/>
              </a:rPr>
              <a:t>Applications of Computer Vision.</a:t>
            </a:r>
            <a:endParaRPr lang="en-US">
              <a:effectLst/>
            </a:endParaRPr>
          </a:p>
        </p:txBody>
      </p:sp>
    </p:spTree>
    <p:extLst>
      <p:ext uri="{BB962C8B-B14F-4D97-AF65-F5344CB8AC3E}">
        <p14:creationId xmlns:p14="http://schemas.microsoft.com/office/powerpoint/2010/main" val="3427508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0">
                                            <p:txEl>
                                              <p:pRg st="0" end="0"/>
                                            </p:txEl>
                                          </p:spTgt>
                                        </p:tgtEl>
                                        <p:attrNameLst>
                                          <p:attrName>style.opacity</p:attrName>
                                        </p:attrNameLst>
                                      </p:cBhvr>
                                      <p:to>
                                        <p:strVal val="0.5"/>
                                      </p:to>
                                    </p:set>
                                    <p:animEffect filter="image" prLst="opacity: 0.5">
                                      <p:cBhvr rctx="IE">
                                        <p:cTn id="7" dur="indefinite"/>
                                        <p:tgtEl>
                                          <p:spTgt spid="10">
                                            <p:txEl>
                                              <p:pRg st="0" end="0"/>
                                            </p:txEl>
                                          </p:spTgt>
                                        </p:tgtEl>
                                      </p:cBhvr>
                                    </p:animEffect>
                                  </p:childTnLst>
                                </p:cTn>
                              </p:par>
                              <p:par>
                                <p:cTn id="8" presetID="9" presetClass="emph" presetSubtype="0" grpId="0" nodeType="withEffect">
                                  <p:stCondLst>
                                    <p:cond delay="0"/>
                                  </p:stCondLst>
                                  <p:childTnLst>
                                    <p:set>
                                      <p:cBhvr>
                                        <p:cTn id="9" dur="indefinite"/>
                                        <p:tgtEl>
                                          <p:spTgt spid="10">
                                            <p:txEl>
                                              <p:pRg st="2" end="2"/>
                                            </p:txEl>
                                          </p:spTgt>
                                        </p:tgtEl>
                                        <p:attrNameLst>
                                          <p:attrName>style.opacity</p:attrName>
                                        </p:attrNameLst>
                                      </p:cBhvr>
                                      <p:to>
                                        <p:strVal val="0.5"/>
                                      </p:to>
                                    </p:set>
                                    <p:animEffect filter="image" prLst="opacity: 0.5">
                                      <p:cBhvr rctx="IE">
                                        <p:cTn id="10" dur="indefinite"/>
                                        <p:tgtEl>
                                          <p:spTgt spid="10">
                                            <p:txEl>
                                              <p:pRg st="2" end="2"/>
                                            </p:txEl>
                                          </p:spTgt>
                                        </p:tgtEl>
                                      </p:cBhvr>
                                    </p:animEffect>
                                  </p:childTnLst>
                                </p:cTn>
                              </p:par>
                              <p:par>
                                <p:cTn id="11" presetID="9" presetClass="emph" presetSubtype="0" grpId="0" nodeType="withEffect">
                                  <p:stCondLst>
                                    <p:cond delay="0"/>
                                  </p:stCondLst>
                                  <p:childTnLst>
                                    <p:set>
                                      <p:cBhvr>
                                        <p:cTn id="12" dur="indefinite"/>
                                        <p:tgtEl>
                                          <p:spTgt spid="10">
                                            <p:txEl>
                                              <p:pRg st="3" end="3"/>
                                            </p:txEl>
                                          </p:spTgt>
                                        </p:tgtEl>
                                        <p:attrNameLst>
                                          <p:attrName>style.opacity</p:attrName>
                                        </p:attrNameLst>
                                      </p:cBhvr>
                                      <p:to>
                                        <p:strVal val="0.5"/>
                                      </p:to>
                                    </p:set>
                                    <p:animEffect filter="image" prLst="opacity: 0.5">
                                      <p:cBhvr rctx="IE">
                                        <p:cTn id="13" dur="indefinite"/>
                                        <p:tgtEl>
                                          <p:spTgt spid="10">
                                            <p:txEl>
                                              <p:pRg st="3" end="3"/>
                                            </p:txEl>
                                          </p:spTgt>
                                        </p:tgtEl>
                                      </p:cBhvr>
                                    </p:animEffect>
                                  </p:childTnLst>
                                </p:cTn>
                              </p:par>
                              <p:par>
                                <p:cTn id="14" presetID="9" presetClass="emph" presetSubtype="0" grpId="0" nodeType="withEffect">
                                  <p:stCondLst>
                                    <p:cond delay="0"/>
                                  </p:stCondLst>
                                  <p:childTnLst>
                                    <p:set>
                                      <p:cBhvr>
                                        <p:cTn id="15" dur="indefinite"/>
                                        <p:tgtEl>
                                          <p:spTgt spid="10">
                                            <p:txEl>
                                              <p:pRg st="4" end="4"/>
                                            </p:txEl>
                                          </p:spTgt>
                                        </p:tgtEl>
                                        <p:attrNameLst>
                                          <p:attrName>style.opacity</p:attrName>
                                        </p:attrNameLst>
                                      </p:cBhvr>
                                      <p:to>
                                        <p:strVal val="0.5"/>
                                      </p:to>
                                    </p:set>
                                    <p:animEffect filter="image" prLst="opacity: 0.5">
                                      <p:cBhvr rctx="IE">
                                        <p:cTn id="16" dur="indefinite"/>
                                        <p:tgtEl>
                                          <p:spTgt spid="10">
                                            <p:txEl>
                                              <p:pRg st="4" end="4"/>
                                            </p:txEl>
                                          </p:spTgt>
                                        </p:tgtEl>
                                      </p:cBhvr>
                                    </p:animEffect>
                                  </p:childTnLst>
                                </p:cTn>
                              </p:par>
                              <p:par>
                                <p:cTn id="17" presetID="9" presetClass="emph" presetSubtype="0" grpId="0" nodeType="withEffect">
                                  <p:stCondLst>
                                    <p:cond delay="0"/>
                                  </p:stCondLst>
                                  <p:childTnLst>
                                    <p:set>
                                      <p:cBhvr>
                                        <p:cTn id="18" dur="indefinite"/>
                                        <p:tgtEl>
                                          <p:spTgt spid="10">
                                            <p:txEl>
                                              <p:pRg st="5" end="5"/>
                                            </p:txEl>
                                          </p:spTgt>
                                        </p:tgtEl>
                                        <p:attrNameLst>
                                          <p:attrName>style.opacity</p:attrName>
                                        </p:attrNameLst>
                                      </p:cBhvr>
                                      <p:to>
                                        <p:strVal val="0.5"/>
                                      </p:to>
                                    </p:set>
                                    <p:animEffect filter="image" prLst="opacity: 0.5">
                                      <p:cBhvr rctx="IE">
                                        <p:cTn id="19" dur="indefinite"/>
                                        <p:tgtEl>
                                          <p:spTgt spid="10">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4">
                                            <p:txEl>
                                              <p:pRg st="0" end="0"/>
                                            </p:txEl>
                                          </p:spTgt>
                                        </p:tgtEl>
                                      </p:cBhvr>
                                    </p:animEffect>
                                    <p:animScale>
                                      <p:cBhvr>
                                        <p:cTn id="24" dur="250" autoRev="1" fill="hold"/>
                                        <p:tgtEl>
                                          <p:spTgt spid="4">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848AA-3798-0F12-303B-0E4C53C1BBF2}"/>
              </a:ext>
            </a:extLst>
          </p:cNvPr>
          <p:cNvSpPr>
            <a:spLocks noGrp="1"/>
          </p:cNvSpPr>
          <p:nvPr>
            <p:ph type="title"/>
          </p:nvPr>
        </p:nvSpPr>
        <p:spPr/>
        <p:txBody>
          <a:bodyPr/>
          <a:lstStyle/>
          <a:p>
            <a:r>
              <a:rPr lang="en-US">
                <a:cs typeface="Segoe UI"/>
              </a:rPr>
              <a:t>Application of Computer Vision.</a:t>
            </a:r>
            <a:endParaRPr lang="en-US"/>
          </a:p>
        </p:txBody>
      </p:sp>
      <p:sp>
        <p:nvSpPr>
          <p:cNvPr id="4" name="!!morph">
            <a:extLst>
              <a:ext uri="{FF2B5EF4-FFF2-40B4-BE49-F238E27FC236}">
                <a16:creationId xmlns:a16="http://schemas.microsoft.com/office/drawing/2014/main" id="{5C9CF10C-8AE8-1B04-E5F5-BA82E1480804}"/>
              </a:ext>
            </a:extLst>
          </p:cNvPr>
          <p:cNvSpPr txBox="1">
            <a:spLocks/>
          </p:cNvSpPr>
          <p:nvPr/>
        </p:nvSpPr>
        <p:spPr>
          <a:xfrm>
            <a:off x="584200" y="1334568"/>
            <a:ext cx="1101852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Char char="Ø"/>
            </a:pPr>
            <a:r>
              <a:rPr lang="en-US" b="1">
                <a:latin typeface="Segoe UI Semilight"/>
                <a:cs typeface="Segoe UI Semilight"/>
              </a:rPr>
              <a:t>Image Classification :</a:t>
            </a:r>
            <a:r>
              <a:rPr lang="en-US">
                <a:latin typeface="Segoe UI Semilight"/>
                <a:cs typeface="Segoe UI Semilight"/>
              </a:rPr>
              <a:t> </a:t>
            </a:r>
            <a:r>
              <a:rPr lang="en-US" sz="2000">
                <a:latin typeface="Segoe UI Semilight"/>
                <a:cs typeface="Segoe UI Semilight"/>
              </a:rPr>
              <a:t>categorizing images</a:t>
            </a:r>
            <a:endParaRPr lang="en-US" sz="2000"/>
          </a:p>
        </p:txBody>
      </p:sp>
      <p:sp>
        <p:nvSpPr>
          <p:cNvPr id="5" name="TextBox 4">
            <a:extLst>
              <a:ext uri="{FF2B5EF4-FFF2-40B4-BE49-F238E27FC236}">
                <a16:creationId xmlns:a16="http://schemas.microsoft.com/office/drawing/2014/main" id="{E236707E-A6CF-A9A4-6DB2-0D42E051B9D4}"/>
              </a:ext>
            </a:extLst>
          </p:cNvPr>
          <p:cNvSpPr txBox="1"/>
          <p:nvPr/>
        </p:nvSpPr>
        <p:spPr>
          <a:xfrm>
            <a:off x="580608" y="1865855"/>
            <a:ext cx="6827275" cy="196977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457200" indent="-457200">
              <a:buFont typeface="Wingdings"/>
              <a:buChar char="Ø"/>
            </a:pPr>
            <a:r>
              <a:rPr lang="en-US" sz="2800" b="1">
                <a:gradFill>
                  <a:gsLst>
                    <a:gs pos="2917">
                      <a:schemeClr val="tx1"/>
                    </a:gs>
                    <a:gs pos="30000">
                      <a:schemeClr val="tx1"/>
                    </a:gs>
                  </a:gsLst>
                  <a:lin ang="5400000" scaled="0"/>
                </a:gradFill>
                <a:latin typeface="Segoe UI Semilight"/>
                <a:cs typeface="Segoe UI"/>
              </a:rPr>
              <a:t>Object Detection :</a:t>
            </a:r>
            <a:endParaRPr lang="en-US" sz="1750">
              <a:latin typeface="Segoe UI Semilight"/>
              <a:cs typeface="Segoe UI Semilight"/>
            </a:endParaRPr>
          </a:p>
          <a:p>
            <a:pPr marL="913765" lvl="1" indent="-457200">
              <a:buFont typeface="Wingdings"/>
              <a:buChar char="Ø"/>
            </a:pPr>
            <a:r>
              <a:rPr lang="en-US" sz="2000">
                <a:gradFill>
                  <a:gsLst>
                    <a:gs pos="2917">
                      <a:schemeClr val="tx1"/>
                    </a:gs>
                    <a:gs pos="30000">
                      <a:schemeClr val="tx1"/>
                    </a:gs>
                  </a:gsLst>
                  <a:lin ang="5400000" scaled="0"/>
                </a:gradFill>
                <a:latin typeface="Segoe UI Semilight"/>
                <a:cs typeface="Segoe UI"/>
              </a:rPr>
              <a:t>Self-driving cars</a:t>
            </a:r>
          </a:p>
          <a:p>
            <a:pPr marL="913765" lvl="1" indent="-457200">
              <a:buFont typeface="Wingdings"/>
              <a:buChar char="Ø"/>
            </a:pPr>
            <a:r>
              <a:rPr lang="en-US" sz="2000">
                <a:gradFill>
                  <a:gsLst>
                    <a:gs pos="2917">
                      <a:schemeClr val="tx1"/>
                    </a:gs>
                    <a:gs pos="30000">
                      <a:schemeClr val="tx1"/>
                    </a:gs>
                  </a:gsLst>
                  <a:lin ang="5400000" scaled="0"/>
                </a:gradFill>
                <a:latin typeface="Segoe UI Semilight"/>
                <a:cs typeface="Segoe UI"/>
              </a:rPr>
              <a:t>Robotics</a:t>
            </a:r>
          </a:p>
          <a:p>
            <a:pPr marL="913765" lvl="1" indent="-457200">
              <a:buFont typeface="Wingdings"/>
              <a:buChar char="Ø"/>
            </a:pPr>
            <a:r>
              <a:rPr lang="en-US" sz="2000">
                <a:gradFill>
                  <a:gsLst>
                    <a:gs pos="2917">
                      <a:schemeClr val="tx1"/>
                    </a:gs>
                    <a:gs pos="30000">
                      <a:schemeClr val="tx1"/>
                    </a:gs>
                  </a:gsLst>
                  <a:lin ang="5400000" scaled="0"/>
                </a:gradFill>
                <a:latin typeface="Segoe UI Semilight"/>
                <a:cs typeface="Segoe UI"/>
              </a:rPr>
              <a:t>Automated retail stores</a:t>
            </a:r>
          </a:p>
          <a:p>
            <a:pPr marL="913765" lvl="1" indent="-457200">
              <a:buFont typeface="Wingdings"/>
              <a:buChar char="Ø"/>
            </a:pPr>
            <a:r>
              <a:rPr lang="en-US" sz="2000">
                <a:gradFill>
                  <a:gsLst>
                    <a:gs pos="2917">
                      <a:schemeClr val="tx1"/>
                    </a:gs>
                    <a:gs pos="30000">
                      <a:schemeClr val="tx1"/>
                    </a:gs>
                  </a:gsLst>
                  <a:lin ang="5400000" scaled="0"/>
                </a:gradFill>
                <a:latin typeface="Segoe UI Semilight"/>
                <a:cs typeface="Segoe UI"/>
              </a:rPr>
              <a:t>Traffic detection</a:t>
            </a:r>
          </a:p>
          <a:p>
            <a:pPr marL="913765" lvl="1" indent="-457200">
              <a:buFont typeface="Wingdings"/>
              <a:buChar char="Ø"/>
            </a:pPr>
            <a:r>
              <a:rPr lang="en-US" sz="2000">
                <a:gradFill>
                  <a:gsLst>
                    <a:gs pos="2917">
                      <a:schemeClr val="tx1"/>
                    </a:gs>
                    <a:gs pos="30000">
                      <a:schemeClr val="tx1"/>
                    </a:gs>
                  </a:gsLst>
                  <a:lin ang="5400000" scaled="0"/>
                </a:gradFill>
                <a:latin typeface="Segoe UI Semilight"/>
                <a:cs typeface="Segoe UI"/>
              </a:rPr>
              <a:t>Smartphone camera apps</a:t>
            </a:r>
          </a:p>
        </p:txBody>
      </p:sp>
      <p:sp>
        <p:nvSpPr>
          <p:cNvPr id="6" name="TextBox 5">
            <a:extLst>
              <a:ext uri="{FF2B5EF4-FFF2-40B4-BE49-F238E27FC236}">
                <a16:creationId xmlns:a16="http://schemas.microsoft.com/office/drawing/2014/main" id="{A1B7728B-FC0B-9447-8338-127FB38F5ABA}"/>
              </a:ext>
            </a:extLst>
          </p:cNvPr>
          <p:cNvSpPr txBox="1"/>
          <p:nvPr/>
        </p:nvSpPr>
        <p:spPr>
          <a:xfrm>
            <a:off x="581938" y="4123150"/>
            <a:ext cx="4436301" cy="104644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457200" indent="-457200">
              <a:buFont typeface="Wingdings"/>
              <a:buChar char="Ø"/>
            </a:pPr>
            <a:r>
              <a:rPr lang="en-US" sz="2800" b="1">
                <a:latin typeface="Segoe UI Semilight"/>
                <a:ea typeface="+mn-lt"/>
                <a:cs typeface="+mn-lt"/>
              </a:rPr>
              <a:t>Object tracking:</a:t>
            </a:r>
            <a:endParaRPr lang="en-US" sz="2800" b="1">
              <a:latin typeface="Segoe UI Semilight"/>
              <a:cs typeface="Segoe UI"/>
            </a:endParaRPr>
          </a:p>
          <a:p>
            <a:pPr marL="799465" lvl="1" indent="-342900">
              <a:buFont typeface="Wingdings"/>
              <a:buChar char="Ø"/>
            </a:pPr>
            <a:r>
              <a:rPr lang="en-US" sz="2000">
                <a:latin typeface="Segoe UI Semilight"/>
                <a:ea typeface="+mn-lt"/>
                <a:cs typeface="+mn-lt"/>
              </a:rPr>
              <a:t>Following robots</a:t>
            </a:r>
            <a:endParaRPr lang="en-US" sz="1750">
              <a:latin typeface="Segoe UI Semilight"/>
              <a:cs typeface="Segoe UI"/>
            </a:endParaRPr>
          </a:p>
          <a:p>
            <a:pPr marL="799465" lvl="1" indent="-342900">
              <a:buFont typeface="Wingdings"/>
              <a:buChar char="Ø"/>
            </a:pPr>
            <a:r>
              <a:rPr lang="en-US" sz="2000">
                <a:latin typeface="Segoe UI Semilight"/>
                <a:ea typeface="+mn-lt"/>
                <a:cs typeface="+mn-lt"/>
              </a:rPr>
              <a:t>surveillance cameras</a:t>
            </a:r>
            <a:endParaRPr lang="en-US">
              <a:latin typeface="Segoe UI Semilight"/>
              <a:cs typeface="Segoe UI"/>
            </a:endParaRPr>
          </a:p>
        </p:txBody>
      </p:sp>
    </p:spTree>
    <p:extLst>
      <p:ext uri="{BB962C8B-B14F-4D97-AF65-F5344CB8AC3E}">
        <p14:creationId xmlns:p14="http://schemas.microsoft.com/office/powerpoint/2010/main" val="3646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848AA-3798-0F12-303B-0E4C53C1BBF2}"/>
              </a:ext>
            </a:extLst>
          </p:cNvPr>
          <p:cNvSpPr>
            <a:spLocks noGrp="1"/>
          </p:cNvSpPr>
          <p:nvPr>
            <p:ph type="title"/>
          </p:nvPr>
        </p:nvSpPr>
        <p:spPr/>
        <p:txBody>
          <a:bodyPr/>
          <a:lstStyle/>
          <a:p>
            <a:r>
              <a:rPr lang="en-US">
                <a:cs typeface="Segoe UI"/>
              </a:rPr>
              <a:t>Application of Computer Vision.</a:t>
            </a:r>
            <a:endParaRPr lang="en-US"/>
          </a:p>
        </p:txBody>
      </p:sp>
      <p:sp>
        <p:nvSpPr>
          <p:cNvPr id="4" name="!!morph">
            <a:extLst>
              <a:ext uri="{FF2B5EF4-FFF2-40B4-BE49-F238E27FC236}">
                <a16:creationId xmlns:a16="http://schemas.microsoft.com/office/drawing/2014/main" id="{5C9CF10C-8AE8-1B04-E5F5-BA82E1480804}"/>
              </a:ext>
            </a:extLst>
          </p:cNvPr>
          <p:cNvSpPr txBox="1">
            <a:spLocks/>
          </p:cNvSpPr>
          <p:nvPr/>
        </p:nvSpPr>
        <p:spPr>
          <a:xfrm>
            <a:off x="584200" y="1334568"/>
            <a:ext cx="11018520" cy="116955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Char char="Ø"/>
            </a:pPr>
            <a:r>
              <a:rPr lang="en-US" b="1">
                <a:latin typeface="Segoe UI Semilight"/>
                <a:cs typeface="Segoe UI Semilight"/>
              </a:rPr>
              <a:t>Image Segmentation:</a:t>
            </a:r>
            <a:r>
              <a:rPr lang="en-US">
                <a:latin typeface="Segoe UI Semilight"/>
                <a:cs typeface="Segoe UI Semilight"/>
              </a:rPr>
              <a:t> </a:t>
            </a:r>
          </a:p>
          <a:p>
            <a:pPr lvl="1">
              <a:buFont typeface="Wingdings" panose="05000000000000000000" pitchFamily="2" charset="2"/>
              <a:buChar char="Ø"/>
            </a:pPr>
            <a:r>
              <a:rPr lang="en-US">
                <a:latin typeface="Segoe UI Semilight"/>
                <a:cs typeface="Segoe UI Semilight"/>
              </a:rPr>
              <a:t>Clustering image pixels belonging to the same object.</a:t>
            </a:r>
          </a:p>
          <a:p>
            <a:pPr lvl="1">
              <a:buFont typeface="Wingdings" panose="05000000000000000000" pitchFamily="2" charset="2"/>
              <a:buChar char="Ø"/>
            </a:pPr>
            <a:r>
              <a:rPr lang="en-US">
                <a:latin typeface="Segoe UI Semilight"/>
                <a:cs typeface="Segoe UI Semilight"/>
              </a:rPr>
              <a:t>Recent applications in self-driving cars and healthcare analysis using image regions.</a:t>
            </a:r>
          </a:p>
        </p:txBody>
      </p:sp>
      <p:sp>
        <p:nvSpPr>
          <p:cNvPr id="6" name="TextBox 5">
            <a:extLst>
              <a:ext uri="{FF2B5EF4-FFF2-40B4-BE49-F238E27FC236}">
                <a16:creationId xmlns:a16="http://schemas.microsoft.com/office/drawing/2014/main" id="{A1B7728B-FC0B-9447-8338-127FB38F5ABA}"/>
              </a:ext>
            </a:extLst>
          </p:cNvPr>
          <p:cNvSpPr txBox="1"/>
          <p:nvPr/>
        </p:nvSpPr>
        <p:spPr>
          <a:xfrm>
            <a:off x="592376" y="2895030"/>
            <a:ext cx="4436301"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Wingdings"/>
              <a:buChar char="Ø"/>
            </a:pPr>
            <a:r>
              <a:rPr lang="en-US" sz="2800" b="1">
                <a:latin typeface="Segoe UI Semilight"/>
                <a:ea typeface="+mn-lt"/>
                <a:cs typeface="+mn-lt"/>
              </a:rPr>
              <a:t>Image generation.</a:t>
            </a:r>
            <a:endParaRPr lang="en-US" sz="2800" b="1">
              <a:latin typeface="Segoe UI Semilight"/>
              <a:cs typeface="Segoe UI"/>
            </a:endParaRPr>
          </a:p>
        </p:txBody>
      </p:sp>
    </p:spTree>
    <p:extLst>
      <p:ext uri="{BB962C8B-B14F-4D97-AF65-F5344CB8AC3E}">
        <p14:creationId xmlns:p14="http://schemas.microsoft.com/office/powerpoint/2010/main" val="1028334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848AA-3798-0F12-303B-0E4C53C1BBF2}"/>
              </a:ext>
            </a:extLst>
          </p:cNvPr>
          <p:cNvSpPr>
            <a:spLocks noGrp="1"/>
          </p:cNvSpPr>
          <p:nvPr>
            <p:ph type="title"/>
          </p:nvPr>
        </p:nvSpPr>
        <p:spPr/>
        <p:txBody>
          <a:bodyPr/>
          <a:lstStyle/>
          <a:p>
            <a:r>
              <a:rPr lang="en-US"/>
              <a:t>Agenda</a:t>
            </a:r>
          </a:p>
        </p:txBody>
      </p:sp>
      <p:sp>
        <p:nvSpPr>
          <p:cNvPr id="10" name="Text Placeholder 2">
            <a:extLst>
              <a:ext uri="{FF2B5EF4-FFF2-40B4-BE49-F238E27FC236}">
                <a16:creationId xmlns:a16="http://schemas.microsoft.com/office/drawing/2014/main" id="{CC94E38A-3DDA-C946-DFA6-F5019C805D46}"/>
              </a:ext>
            </a:extLst>
          </p:cNvPr>
          <p:cNvSpPr txBox="1">
            <a:spLocks/>
          </p:cNvSpPr>
          <p:nvPr/>
        </p:nvSpPr>
        <p:spPr>
          <a:xfrm>
            <a:off x="584200" y="1422631"/>
            <a:ext cx="11018520" cy="301621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Segoe UI Semilight"/>
                <a:cs typeface="Segoe UI Semilight"/>
              </a:rPr>
              <a:t>What’s Computer Vision?</a:t>
            </a:r>
          </a:p>
          <a:p>
            <a:r>
              <a:rPr lang="en-US">
                <a:latin typeface="Segoe UI Semilight"/>
                <a:cs typeface="Segoe UI Semilight"/>
              </a:rPr>
              <a:t>Applications of Computer Vision.</a:t>
            </a:r>
            <a:endParaRPr lang="en-US"/>
          </a:p>
          <a:p>
            <a:endParaRPr lang="en-US"/>
          </a:p>
          <a:p>
            <a:r>
              <a:rPr lang="en-US">
                <a:latin typeface="Segoe UI Semilight"/>
                <a:cs typeface="Segoe UI Semilight"/>
              </a:rPr>
              <a:t>What's Image?</a:t>
            </a:r>
          </a:p>
          <a:p>
            <a:r>
              <a:rPr lang="en-US">
                <a:latin typeface="Segoe UI Semilight"/>
                <a:cs typeface="Segoe UI Semilight"/>
              </a:rPr>
              <a:t>What's Color Space?</a:t>
            </a:r>
          </a:p>
          <a:p>
            <a:r>
              <a:rPr lang="en-US">
                <a:latin typeface="Segoe UI Semilight"/>
                <a:cs typeface="Segoe UI Semilight"/>
              </a:rPr>
              <a:t>Optical character recognition (OCR)</a:t>
            </a:r>
          </a:p>
        </p:txBody>
      </p:sp>
      <p:sp>
        <p:nvSpPr>
          <p:cNvPr id="4" name="!!Data Science Tools">
            <a:extLst>
              <a:ext uri="{FF2B5EF4-FFF2-40B4-BE49-F238E27FC236}">
                <a16:creationId xmlns:a16="http://schemas.microsoft.com/office/drawing/2014/main" id="{5C9CF10C-8AE8-1B04-E5F5-BA82E1480804}"/>
              </a:ext>
            </a:extLst>
          </p:cNvPr>
          <p:cNvSpPr txBox="1">
            <a:spLocks/>
          </p:cNvSpPr>
          <p:nvPr/>
        </p:nvSpPr>
        <p:spPr>
          <a:xfrm>
            <a:off x="584200" y="2438183"/>
            <a:ext cx="1101852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Segoe UI Semilight"/>
                <a:cs typeface="Segoe UI Semilight"/>
              </a:rPr>
              <a:t>Computer Vision Challenges.</a:t>
            </a:r>
            <a:endParaRPr lang="en-US"/>
          </a:p>
        </p:txBody>
      </p:sp>
    </p:spTree>
    <p:extLst>
      <p:ext uri="{BB962C8B-B14F-4D97-AF65-F5344CB8AC3E}">
        <p14:creationId xmlns:p14="http://schemas.microsoft.com/office/powerpoint/2010/main" val="31850048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0">
                                            <p:txEl>
                                              <p:pRg st="0" end="0"/>
                                            </p:txEl>
                                          </p:spTgt>
                                        </p:tgtEl>
                                        <p:attrNameLst>
                                          <p:attrName>style.opacity</p:attrName>
                                        </p:attrNameLst>
                                      </p:cBhvr>
                                      <p:to>
                                        <p:strVal val="0.5"/>
                                      </p:to>
                                    </p:set>
                                    <p:animEffect filter="image" prLst="opacity: 0.5">
                                      <p:cBhvr rctx="IE">
                                        <p:cTn id="7" dur="indefinite"/>
                                        <p:tgtEl>
                                          <p:spTgt spid="10">
                                            <p:txEl>
                                              <p:pRg st="0" end="0"/>
                                            </p:txEl>
                                          </p:spTgt>
                                        </p:tgtEl>
                                      </p:cBhvr>
                                    </p:animEffect>
                                  </p:childTnLst>
                                </p:cTn>
                              </p:par>
                              <p:par>
                                <p:cTn id="8" presetID="9" presetClass="emph" presetSubtype="0" grpId="0" nodeType="withEffect">
                                  <p:stCondLst>
                                    <p:cond delay="0"/>
                                  </p:stCondLst>
                                  <p:childTnLst>
                                    <p:set>
                                      <p:cBhvr>
                                        <p:cTn id="9" dur="indefinite"/>
                                        <p:tgtEl>
                                          <p:spTgt spid="10">
                                            <p:txEl>
                                              <p:pRg st="1" end="1"/>
                                            </p:txEl>
                                          </p:spTgt>
                                        </p:tgtEl>
                                        <p:attrNameLst>
                                          <p:attrName>style.opacity</p:attrName>
                                        </p:attrNameLst>
                                      </p:cBhvr>
                                      <p:to>
                                        <p:strVal val="0.5"/>
                                      </p:to>
                                    </p:set>
                                    <p:animEffect filter="image" prLst="opacity: 0.5">
                                      <p:cBhvr rctx="IE">
                                        <p:cTn id="10" dur="indefinite"/>
                                        <p:tgtEl>
                                          <p:spTgt spid="10">
                                            <p:txEl>
                                              <p:pRg st="1" end="1"/>
                                            </p:txEl>
                                          </p:spTgt>
                                        </p:tgtEl>
                                      </p:cBhvr>
                                    </p:animEffect>
                                  </p:childTnLst>
                                </p:cTn>
                              </p:par>
                              <p:par>
                                <p:cTn id="11" presetID="9" presetClass="emph" presetSubtype="0" grpId="0" nodeType="withEffect">
                                  <p:stCondLst>
                                    <p:cond delay="0"/>
                                  </p:stCondLst>
                                  <p:childTnLst>
                                    <p:set>
                                      <p:cBhvr>
                                        <p:cTn id="12" dur="indefinite"/>
                                        <p:tgtEl>
                                          <p:spTgt spid="10">
                                            <p:txEl>
                                              <p:pRg st="3" end="3"/>
                                            </p:txEl>
                                          </p:spTgt>
                                        </p:tgtEl>
                                        <p:attrNameLst>
                                          <p:attrName>style.opacity</p:attrName>
                                        </p:attrNameLst>
                                      </p:cBhvr>
                                      <p:to>
                                        <p:strVal val="0.5"/>
                                      </p:to>
                                    </p:set>
                                    <p:animEffect filter="image" prLst="opacity: 0.5">
                                      <p:cBhvr rctx="IE">
                                        <p:cTn id="13" dur="indefinite"/>
                                        <p:tgtEl>
                                          <p:spTgt spid="10">
                                            <p:txEl>
                                              <p:pRg st="3" end="3"/>
                                            </p:txEl>
                                          </p:spTgt>
                                        </p:tgtEl>
                                      </p:cBhvr>
                                    </p:animEffect>
                                  </p:childTnLst>
                                </p:cTn>
                              </p:par>
                              <p:par>
                                <p:cTn id="14" presetID="9" presetClass="emph" presetSubtype="0" grpId="0" nodeType="withEffect">
                                  <p:stCondLst>
                                    <p:cond delay="0"/>
                                  </p:stCondLst>
                                  <p:childTnLst>
                                    <p:set>
                                      <p:cBhvr>
                                        <p:cTn id="15" dur="indefinite"/>
                                        <p:tgtEl>
                                          <p:spTgt spid="10">
                                            <p:txEl>
                                              <p:pRg st="4" end="4"/>
                                            </p:txEl>
                                          </p:spTgt>
                                        </p:tgtEl>
                                        <p:attrNameLst>
                                          <p:attrName>style.opacity</p:attrName>
                                        </p:attrNameLst>
                                      </p:cBhvr>
                                      <p:to>
                                        <p:strVal val="0.5"/>
                                      </p:to>
                                    </p:set>
                                    <p:animEffect filter="image" prLst="opacity: 0.5">
                                      <p:cBhvr rctx="IE">
                                        <p:cTn id="16" dur="indefinite"/>
                                        <p:tgtEl>
                                          <p:spTgt spid="10">
                                            <p:txEl>
                                              <p:pRg st="4" end="4"/>
                                            </p:txEl>
                                          </p:spTgt>
                                        </p:tgtEl>
                                      </p:cBhvr>
                                    </p:animEffect>
                                  </p:childTnLst>
                                </p:cTn>
                              </p:par>
                              <p:par>
                                <p:cTn id="17" presetID="9" presetClass="emph" presetSubtype="0" grpId="0" nodeType="withEffect">
                                  <p:stCondLst>
                                    <p:cond delay="0"/>
                                  </p:stCondLst>
                                  <p:childTnLst>
                                    <p:set>
                                      <p:cBhvr>
                                        <p:cTn id="18" dur="indefinite"/>
                                        <p:tgtEl>
                                          <p:spTgt spid="10">
                                            <p:txEl>
                                              <p:pRg st="5" end="5"/>
                                            </p:txEl>
                                          </p:spTgt>
                                        </p:tgtEl>
                                        <p:attrNameLst>
                                          <p:attrName>style.opacity</p:attrName>
                                        </p:attrNameLst>
                                      </p:cBhvr>
                                      <p:to>
                                        <p:strVal val="0.5"/>
                                      </p:to>
                                    </p:set>
                                    <p:animEffect filter="image" prLst="opacity: 0.5">
                                      <p:cBhvr rctx="IE">
                                        <p:cTn id="19" dur="indefinite"/>
                                        <p:tgtEl>
                                          <p:spTgt spid="10">
                                            <p:txEl>
                                              <p:pRg st="5" end="5"/>
                                            </p:txEl>
                                          </p:spTgt>
                                        </p:tgtEl>
                                      </p:cBhvr>
                                    </p:animEffect>
                                  </p:childTnLst>
                                </p:cTn>
                              </p:par>
                              <p:par>
                                <p:cTn id="20" presetID="26" presetClass="emph" presetSubtype="0" fill="hold" nodeType="withEffect">
                                  <p:stCondLst>
                                    <p:cond delay="0"/>
                                  </p:stCondLst>
                                  <p:childTnLst>
                                    <p:animEffect transition="out" filter="fade">
                                      <p:cBhvr>
                                        <p:cTn id="21" dur="500" tmFilter="0, 0; .2, .5; .8, .5; 1, 0"/>
                                        <p:tgtEl>
                                          <p:spTgt spid="4">
                                            <p:txEl>
                                              <p:pRg st="0" end="0"/>
                                            </p:txEl>
                                          </p:spTgt>
                                        </p:tgtEl>
                                      </p:cBhvr>
                                    </p:animEffect>
                                    <p:animScale>
                                      <p:cBhvr>
                                        <p:cTn id="22" dur="250" autoRev="1" fill="hold"/>
                                        <p:tgtEl>
                                          <p:spTgt spid="4">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dirty="0">
                <a:cs typeface="Segoe UI"/>
              </a:rPr>
              <a:t>Challenges of </a:t>
            </a:r>
            <a:r>
              <a:rPr lang="en-US">
                <a:cs typeface="Segoe UI"/>
              </a:rPr>
              <a:t>Computer</a:t>
            </a:r>
            <a:r>
              <a:rPr lang="en-US" dirty="0">
                <a:cs typeface="Segoe UI"/>
              </a:rPr>
              <a:t> Vision</a:t>
            </a:r>
          </a:p>
        </p:txBody>
      </p:sp>
      <p:sp>
        <p:nvSpPr>
          <p:cNvPr id="3" name="Text Placeholder 2"/>
          <p:cNvSpPr>
            <a:spLocks noGrp="1"/>
          </p:cNvSpPr>
          <p:nvPr>
            <p:ph type="body" sz="quarter" idx="10"/>
          </p:nvPr>
        </p:nvSpPr>
        <p:spPr>
          <a:xfrm>
            <a:off x="590868" y="1344555"/>
            <a:ext cx="11018520" cy="2412968"/>
          </a:xfrm>
        </p:spPr>
        <p:txBody>
          <a:bodyPr vert="horz" wrap="square" lIns="0" tIns="0" rIns="0" bIns="0" rtlCol="0" anchor="t">
            <a:spAutoFit/>
          </a:bodyPr>
          <a:lstStyle/>
          <a:p>
            <a:r>
              <a:rPr lang="en-US">
                <a:latin typeface="Segoe UI Semilight"/>
                <a:cs typeface="Segoe UI Semilight"/>
              </a:rPr>
              <a:t>The following are a few important aspects of images that can make the interpretation of images complex.</a:t>
            </a:r>
          </a:p>
          <a:p>
            <a:endParaRPr lang="en-US">
              <a:latin typeface="Segoe UI Semilight"/>
              <a:cs typeface="Segoe UI Semilight"/>
            </a:endParaRPr>
          </a:p>
          <a:p>
            <a:pPr marL="514350" indent="-514350">
              <a:buAutoNum type="arabicPeriod"/>
            </a:pPr>
            <a:r>
              <a:rPr lang="en-US" b="1">
                <a:latin typeface="Segoe UI Semilight"/>
                <a:cs typeface="Segoe UI Semilight"/>
              </a:rPr>
              <a:t>Illusions : </a:t>
            </a:r>
            <a:r>
              <a:rPr lang="en-US">
                <a:latin typeface="Segoe UI Semilight"/>
                <a:cs typeface="Segoe UI Semilight"/>
              </a:rPr>
              <a:t>Illusions in an image can be confusing. For example, is this faces facing each other or a vase?</a:t>
            </a:r>
            <a:endParaRPr lang="en-US"/>
          </a:p>
        </p:txBody>
      </p:sp>
      <p:pic>
        <p:nvPicPr>
          <p:cNvPr id="4" name="Picture 3" descr="A silhouette of two heads&#10;&#10;Description automatically generated">
            <a:extLst>
              <a:ext uri="{FF2B5EF4-FFF2-40B4-BE49-F238E27FC236}">
                <a16:creationId xmlns:a16="http://schemas.microsoft.com/office/drawing/2014/main" id="{8D6E1F34-81CB-D679-8DBF-B2C8816F2828}"/>
              </a:ext>
            </a:extLst>
          </p:cNvPr>
          <p:cNvPicPr>
            <a:picLocks noChangeAspect="1"/>
          </p:cNvPicPr>
          <p:nvPr/>
        </p:nvPicPr>
        <p:blipFill>
          <a:blip r:embed="rId3"/>
          <a:stretch>
            <a:fillRect/>
          </a:stretch>
        </p:blipFill>
        <p:spPr>
          <a:xfrm>
            <a:off x="5153938" y="3938475"/>
            <a:ext cx="1905000" cy="2495550"/>
          </a:xfrm>
          <a:prstGeom prst="rect">
            <a:avLst/>
          </a:prstGeom>
        </p:spPr>
      </p:pic>
    </p:spTree>
    <p:extLst>
      <p:ext uri="{BB962C8B-B14F-4D97-AF65-F5344CB8AC3E}">
        <p14:creationId xmlns:p14="http://schemas.microsoft.com/office/powerpoint/2010/main" val="185457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4391967ADFE8469D6C015465AD315E" ma:contentTypeVersion="9" ma:contentTypeDescription="Create a new document." ma:contentTypeScope="" ma:versionID="aca555037e3b1fb83f4e32ded1ba9f56">
  <xsd:schema xmlns:xsd="http://www.w3.org/2001/XMLSchema" xmlns:xs="http://www.w3.org/2001/XMLSchema" xmlns:p="http://schemas.microsoft.com/office/2006/metadata/properties" xmlns:ns2="b38ad2e8-7385-42ac-a943-76e9ea801cf0" xmlns:ns3="211ea7d1-7d09-49a0-8c96-644562ad20a0" targetNamespace="http://schemas.microsoft.com/office/2006/metadata/properties" ma:root="true" ma:fieldsID="58707e139c7172671a363b7d9e3d801e" ns2:_="" ns3:_="">
    <xsd:import namespace="b38ad2e8-7385-42ac-a943-76e9ea801cf0"/>
    <xsd:import namespace="211ea7d1-7d09-49a0-8c96-644562ad20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8ad2e8-7385-42ac-a943-76e9ea801c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1ea7d1-7d09-49a0-8c96-644562ad20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211ea7d1-7d09-49a0-8c96-644562ad20a0">
      <UserInfo>
        <DisplayName>Pablo Veramendi (Microsoft)</DisplayName>
        <AccountId>13</AccountId>
        <AccountType/>
      </UserInfo>
      <UserInfo>
        <DisplayName>Ruth Arogundade</DisplayName>
        <AccountId>1634</AccountId>
        <AccountType/>
      </UserInfo>
      <UserInfo>
        <DisplayName>Fatima Aruna</DisplayName>
        <AccountId>2769</AccountId>
        <AccountType/>
      </UserInfo>
    </SharedWithUsers>
    <MediaLengthInSeconds xmlns="b38ad2e8-7385-42ac-a943-76e9ea801cf0" xsi:nil="true"/>
  </documentManagement>
</p:properties>
</file>

<file path=customXml/itemProps1.xml><?xml version="1.0" encoding="utf-8"?>
<ds:datastoreItem xmlns:ds="http://schemas.openxmlformats.org/officeDocument/2006/customXml" ds:itemID="{835EADB4-604A-43C1-A8EF-CAE05605C70F}">
  <ds:schemaRefs>
    <ds:schemaRef ds:uri="211ea7d1-7d09-49a0-8c96-644562ad20a0"/>
    <ds:schemaRef ds:uri="b38ad2e8-7385-42ac-a943-76e9ea801cf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211ea7d1-7d09-49a0-8c96-644562ad20a0"/>
    <ds:schemaRef ds:uri="b38ad2e8-7385-42ac-a943-76e9ea801cf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Application>Microsoft Office PowerPoint</Application>
  <PresentationFormat>Widescreen</PresentationFormat>
  <Slides>22</Slides>
  <Notes>10</Notes>
  <HiddenSlides>0</HiddenSlide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WHITE TEMPLATE</vt:lpstr>
      <vt:lpstr>SOFT BLACK TEMPLATE</vt:lpstr>
      <vt:lpstr>PowerPoint Presentation</vt:lpstr>
      <vt:lpstr>Intro To Computer Vision</vt:lpstr>
      <vt:lpstr>Agenda</vt:lpstr>
      <vt:lpstr>What's Computer Vision​?</vt:lpstr>
      <vt:lpstr>Agenda</vt:lpstr>
      <vt:lpstr>Application of Computer Vision.</vt:lpstr>
      <vt:lpstr>Application of Computer Vision.</vt:lpstr>
      <vt:lpstr>Agenda</vt:lpstr>
      <vt:lpstr>Challenges of Computer Vision</vt:lpstr>
      <vt:lpstr>Challenges of Computer Vision</vt:lpstr>
      <vt:lpstr>Challenges of Computer Vision</vt:lpstr>
      <vt:lpstr>Challenges of Computer Vision</vt:lpstr>
      <vt:lpstr>Challenges of Computer Vision</vt:lpstr>
      <vt:lpstr>Challenges of Computer Vision</vt:lpstr>
      <vt:lpstr>Agenda</vt:lpstr>
      <vt:lpstr>What's Image?</vt:lpstr>
      <vt:lpstr>Agenda</vt:lpstr>
      <vt:lpstr>Color Space.</vt:lpstr>
      <vt:lpstr>Agenda</vt:lpstr>
      <vt:lpstr>Optical character recognition (OCR)</vt:lpstr>
      <vt:lpstr>Any Question?</vt:lpstr>
      <vt:lpstr>Thanks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revision>12</cp:revision>
  <dcterms:created xsi:type="dcterms:W3CDTF">2019-03-28T18:40:02Z</dcterms:created>
  <dcterms:modified xsi:type="dcterms:W3CDTF">2024-02-23T22:15:33Z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0x0101000B4391967ADFE8469D6C015465AD315E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728100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MediaServiceImageTags">
    <vt:lpwstr/>
  </property>
  <property fmtid="{D5CDD505-2E9C-101B-9397-08002B2CF9AE}" pid="26" name="_ExtendedDescription">
    <vt:lpwstr/>
  </property>
  <property fmtid="{D5CDD505-2E9C-101B-9397-08002B2CF9AE}" pid="27" name="TriggerFlowInfo">
    <vt:lpwstr/>
  </property>
</Properties>
</file>